
<file path=[Content_Types].xml><?xml version="1.0" encoding="utf-8"?>
<Types xmlns="http://schemas.openxmlformats.org/package/2006/content-types">
  <Default Extension="bin" ContentType="application/vnd.openxmlformats-officedocument.oleObject"/>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74" r:id="rId11"/>
    <p:sldId id="265" r:id="rId12"/>
    <p:sldId id="266" r:id="rId13"/>
    <p:sldId id="267" r:id="rId14"/>
    <p:sldId id="268" r:id="rId15"/>
    <p:sldId id="269" r:id="rId16"/>
    <p:sldId id="270" r:id="rId17"/>
    <p:sldId id="271" r:id="rId18"/>
    <p:sldId id="272" r:id="rId19"/>
    <p:sldId id="273" r:id="rId20"/>
    <p:sldId id="278" r:id="rId21"/>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818"/>
    <a:srgbClr val="B0FE8D"/>
    <a:srgbClr val="CF3E3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16" autoAdjust="0"/>
    <p:restoredTop sz="96807" autoAdjust="0"/>
  </p:normalViewPr>
  <p:slideViewPr>
    <p:cSldViewPr>
      <p:cViewPr varScale="1">
        <p:scale>
          <a:sx n="72" d="100"/>
          <a:sy n="72" d="100"/>
        </p:scale>
        <p:origin x="480" y="2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B1151887-2BF9-C04B-969E-758D25AAC314}" type="datetimeFigureOut">
              <a:rPr lang="en-US" smtClean="0"/>
              <a:t>5/7/26</a:t>
            </a:fld>
            <a:endParaRPr lang="en-US" dirty="0"/>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0DC966FF-BD04-AA4D-AF64-95866E96EF25}" type="slidenum">
              <a:rPr lang="en-US" smtClean="0"/>
              <a:t>‹#›</a:t>
            </a:fld>
            <a:endParaRPr lang="en-US" dirty="0"/>
          </a:p>
        </p:txBody>
      </p:sp>
    </p:spTree>
    <p:extLst>
      <p:ext uri="{BB962C8B-B14F-4D97-AF65-F5344CB8AC3E}">
        <p14:creationId xmlns:p14="http://schemas.microsoft.com/office/powerpoint/2010/main" val="1750719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4" name="Google Shape;56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01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4950" b="1" i="0">
                <a:solidFill>
                  <a:srgbClr val="B0FE8D"/>
                </a:solidFill>
                <a:latin typeface="Trebuchet MS"/>
                <a:cs typeface="Trebuchet MS"/>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150" b="0" i="0">
                <a:solidFill>
                  <a:schemeClr val="bg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50" b="1" i="0">
                <a:solidFill>
                  <a:srgbClr val="B0FE8D"/>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2150" b="0" i="0">
                <a:solidFill>
                  <a:schemeClr val="bg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50" b="1" i="0">
                <a:solidFill>
                  <a:srgbClr val="B0FE8D"/>
                </a:solidFill>
                <a:latin typeface="Trebuchet MS"/>
                <a:cs typeface="Trebuchet MS"/>
              </a:defRPr>
            </a:lvl1pPr>
          </a:lstStyle>
          <a:p>
            <a:endParaRPr/>
          </a:p>
        </p:txBody>
      </p:sp>
      <p:sp>
        <p:nvSpPr>
          <p:cNvPr id="3" name="Holder 3"/>
          <p:cNvSpPr>
            <a:spLocks noGrp="1"/>
          </p:cNvSpPr>
          <p:nvPr>
            <p:ph sz="half" idx="2"/>
          </p:nvPr>
        </p:nvSpPr>
        <p:spPr>
          <a:xfrm>
            <a:off x="1906841" y="2922650"/>
            <a:ext cx="5487034" cy="6706234"/>
          </a:xfrm>
          <a:prstGeom prst="rect">
            <a:avLst/>
          </a:prstGeom>
        </p:spPr>
        <p:txBody>
          <a:bodyPr wrap="square" lIns="0" tIns="0" rIns="0" bIns="0">
            <a:spAutoFit/>
          </a:bodyPr>
          <a:lstStyle>
            <a:lvl1pPr>
              <a:defRPr sz="2150" b="0" i="0">
                <a:solidFill>
                  <a:srgbClr val="181818"/>
                </a:solidFill>
                <a:latin typeface="Trebuchet MS"/>
                <a:cs typeface="Trebuchet MS"/>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100" cy="11308556"/>
          </a:xfrm>
          <a:prstGeom prst="rect">
            <a:avLst/>
          </a:prstGeom>
        </p:spPr>
      </p:pic>
      <p:pic>
        <p:nvPicPr>
          <p:cNvPr id="17" name="bg object 17"/>
          <p:cNvPicPr/>
          <p:nvPr/>
        </p:nvPicPr>
        <p:blipFill>
          <a:blip r:embed="rId3" cstate="print"/>
          <a:stretch>
            <a:fillRect/>
          </a:stretch>
        </p:blipFill>
        <p:spPr>
          <a:xfrm>
            <a:off x="485252" y="2966852"/>
            <a:ext cx="9413325" cy="5382035"/>
          </a:xfrm>
          <a:prstGeom prst="rect">
            <a:avLst/>
          </a:prstGeom>
        </p:spPr>
      </p:pic>
      <p:sp>
        <p:nvSpPr>
          <p:cNvPr id="2" name="Holder 2"/>
          <p:cNvSpPr>
            <a:spLocks noGrp="1"/>
          </p:cNvSpPr>
          <p:nvPr>
            <p:ph type="title"/>
          </p:nvPr>
        </p:nvSpPr>
        <p:spPr/>
        <p:txBody>
          <a:bodyPr lIns="0" tIns="0" rIns="0" bIns="0"/>
          <a:lstStyle>
            <a:lvl1pPr>
              <a:defRPr sz="4950" b="1" i="0">
                <a:solidFill>
                  <a:srgbClr val="B0FE8D"/>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90163" y="733407"/>
            <a:ext cx="7853680" cy="1533525"/>
          </a:xfrm>
          <a:prstGeom prst="rect">
            <a:avLst/>
          </a:prstGeom>
        </p:spPr>
        <p:txBody>
          <a:bodyPr wrap="square" lIns="0" tIns="0" rIns="0" bIns="0">
            <a:spAutoFit/>
          </a:bodyPr>
          <a:lstStyle>
            <a:lvl1pPr>
              <a:defRPr sz="4950" b="1" i="0">
                <a:solidFill>
                  <a:srgbClr val="B0FE8D"/>
                </a:solidFill>
                <a:latin typeface="Trebuchet MS"/>
                <a:cs typeface="Trebuchet MS"/>
              </a:defRPr>
            </a:lvl1pPr>
          </a:lstStyle>
          <a:p>
            <a:endParaRPr/>
          </a:p>
        </p:txBody>
      </p:sp>
      <p:sp>
        <p:nvSpPr>
          <p:cNvPr id="3" name="Holder 3"/>
          <p:cNvSpPr>
            <a:spLocks noGrp="1"/>
          </p:cNvSpPr>
          <p:nvPr>
            <p:ph type="body" idx="1"/>
          </p:nvPr>
        </p:nvSpPr>
        <p:spPr>
          <a:xfrm>
            <a:off x="1906846" y="2770289"/>
            <a:ext cx="11723369" cy="6948170"/>
          </a:xfrm>
          <a:prstGeom prst="rect">
            <a:avLst/>
          </a:prstGeom>
        </p:spPr>
        <p:txBody>
          <a:bodyPr wrap="square" lIns="0" tIns="0" rIns="0" bIns="0">
            <a:spAutoFit/>
          </a:bodyPr>
          <a:lstStyle>
            <a:lvl1pPr>
              <a:defRPr sz="2150" b="0" i="0">
                <a:solidFill>
                  <a:schemeClr val="bg1"/>
                </a:solidFill>
                <a:latin typeface="Trebuchet MS"/>
                <a:cs typeface="Trebuchet MS"/>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5/7/26</a:t>
            </a:fld>
            <a:endParaRPr lang="en-US" dirty="0"/>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00E366D4-9194-AB1B-5AFC-C5927C807CCF}"/>
              </a:ext>
            </a:extLst>
          </p:cNvPr>
          <p:cNvGraphicFramePr>
            <a:graphicFrameLocks noChangeAspect="1"/>
          </p:cNvGraphicFramePr>
          <p:nvPr>
            <p:extLst>
              <p:ext uri="{D42A27DB-BD31-4B8C-83A1-F6EECF244321}">
                <p14:modId xmlns:p14="http://schemas.microsoft.com/office/powerpoint/2010/main" val="875580899"/>
              </p:ext>
            </p:extLst>
          </p:nvPr>
        </p:nvGraphicFramePr>
        <p:xfrm>
          <a:off x="4160" y="0"/>
          <a:ext cx="20118298" cy="11309350"/>
        </p:xfrm>
        <a:graphic>
          <a:graphicData uri="http://schemas.openxmlformats.org/presentationml/2006/ole">
            <mc:AlternateContent xmlns:mc="http://schemas.openxmlformats.org/markup-compatibility/2006">
              <mc:Choice xmlns:v="urn:schemas-microsoft-com:vml" Requires="v">
                <p:oleObj r:id="rId2" imgW="24380640" imgH="13714200" progId="">
                  <p:embed/>
                </p:oleObj>
              </mc:Choice>
              <mc:Fallback>
                <p:oleObj r:id="rId2" imgW="24380640" imgH="13714200" progId="">
                  <p:embed/>
                  <p:pic>
                    <p:nvPicPr>
                      <p:cNvPr id="0" name=""/>
                      <p:cNvPicPr/>
                      <p:nvPr/>
                    </p:nvPicPr>
                    <p:blipFill>
                      <a:blip r:embed="rId3"/>
                      <a:stretch>
                        <a:fillRect/>
                      </a:stretch>
                    </p:blipFill>
                    <p:spPr>
                      <a:xfrm>
                        <a:off x="4160" y="0"/>
                        <a:ext cx="20118298" cy="11309350"/>
                      </a:xfrm>
                      <a:prstGeom prst="rect">
                        <a:avLst/>
                      </a:prstGeom>
                    </p:spPr>
                  </p:pic>
                </p:oleObj>
              </mc:Fallback>
            </mc:AlternateContent>
          </a:graphicData>
        </a:graphic>
      </p:graphicFrame>
      <p:sp>
        <p:nvSpPr>
          <p:cNvPr id="6" name="object 2"/>
          <p:cNvSpPr txBox="1">
            <a:spLocks noGrp="1"/>
          </p:cNvSpPr>
          <p:nvPr>
            <p:ph type="title"/>
          </p:nvPr>
        </p:nvSpPr>
        <p:spPr>
          <a:xfrm>
            <a:off x="908050" y="2759075"/>
            <a:ext cx="8172560" cy="4465966"/>
          </a:xfrm>
          <a:prstGeom prst="rect">
            <a:avLst/>
          </a:prstGeom>
        </p:spPr>
        <p:txBody>
          <a:bodyPr vert="horz" wrap="square" lIns="0" tIns="33655" rIns="0" bIns="0" rtlCol="0">
            <a:spAutoFit/>
          </a:bodyPr>
          <a:lstStyle/>
          <a:p>
            <a:pPr marL="12700" marR="5080" algn="l">
              <a:spcBef>
                <a:spcPts val="265"/>
              </a:spcBef>
            </a:pPr>
            <a:r>
              <a:rPr lang="en-US" sz="7200" dirty="0">
                <a:solidFill>
                  <a:srgbClr val="181818"/>
                </a:solidFill>
                <a:latin typeface="Trebuchet MS" panose="020B0603020202020204" pitchFamily="34" charset="0"/>
                <a:ea typeface="Roboto Bk" pitchFamily="2" charset="0"/>
              </a:rPr>
              <a:t>POST-CLOSE</a:t>
            </a:r>
            <a:r>
              <a:rPr sz="7200" dirty="0">
                <a:solidFill>
                  <a:srgbClr val="181818"/>
                </a:solidFill>
                <a:latin typeface="Trebuchet MS" panose="020B0603020202020204" pitchFamily="34" charset="0"/>
                <a:ea typeface="Roboto Bk" pitchFamily="2" charset="0"/>
              </a:rPr>
              <a:t> STAFFING</a:t>
            </a:r>
            <a:r>
              <a:rPr lang="en-US" sz="7200" dirty="0">
                <a:solidFill>
                  <a:srgbClr val="181818"/>
                </a:solidFill>
                <a:latin typeface="Trebuchet MS" panose="020B0603020202020204" pitchFamily="34" charset="0"/>
                <a:ea typeface="Roboto Bk" pitchFamily="2" charset="0"/>
              </a:rPr>
              <a:t> </a:t>
            </a:r>
            <a:r>
              <a:rPr sz="7200" dirty="0">
                <a:solidFill>
                  <a:srgbClr val="181818"/>
                </a:solidFill>
                <a:latin typeface="Trebuchet MS" panose="020B0603020202020204" pitchFamily="34" charset="0"/>
                <a:ea typeface="Roboto Bk" pitchFamily="2" charset="0"/>
              </a:rPr>
              <a:t>AND RETENTION</a:t>
            </a:r>
            <a:r>
              <a:rPr lang="en-US" sz="7200" dirty="0">
                <a:solidFill>
                  <a:srgbClr val="181818"/>
                </a:solidFill>
                <a:latin typeface="Trebuchet MS" panose="020B0603020202020204" pitchFamily="34" charset="0"/>
                <a:ea typeface="Roboto Bk" pitchFamily="2" charset="0"/>
              </a:rPr>
              <a:t> PROCESS</a:t>
            </a:r>
            <a:endParaRPr sz="7200" dirty="0">
              <a:solidFill>
                <a:srgbClr val="181818"/>
              </a:solidFill>
              <a:latin typeface="Trebuchet MS" panose="020B0603020202020204" pitchFamily="34" charset="0"/>
              <a:ea typeface="Roboto Bk"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10" name="object 10"/>
          <p:cNvSpPr txBox="1">
            <a:spLocks noGrp="1"/>
          </p:cNvSpPr>
          <p:nvPr>
            <p:ph type="title"/>
          </p:nvPr>
        </p:nvSpPr>
        <p:spPr>
          <a:xfrm>
            <a:off x="1190162" y="733407"/>
            <a:ext cx="11376487" cy="1674176"/>
          </a:xfrm>
          <a:prstGeom prst="rect">
            <a:avLst/>
          </a:prstGeom>
        </p:spPr>
        <p:txBody>
          <a:bodyPr vert="horz" wrap="square" lIns="0" tIns="12065" rIns="0" bIns="0" rtlCol="0">
            <a:spAutoFit/>
          </a:bodyPr>
          <a:lstStyle/>
          <a:p>
            <a:pPr marL="12700" marR="5080">
              <a:lnSpc>
                <a:spcPct val="100000"/>
              </a:lnSpc>
              <a:spcBef>
                <a:spcPts val="95"/>
              </a:spcBef>
            </a:pPr>
            <a:r>
              <a:rPr lang="en-US" sz="5400" dirty="0">
                <a:latin typeface="Trebuchet MS" panose="020B0603020202020204" pitchFamily="34" charset="0"/>
                <a:ea typeface="Times New Roman"/>
                <a:cs typeface="Times New Roman"/>
                <a:sym typeface="Times New Roman"/>
              </a:rPr>
              <a:t>ORG. DESIGN, STAFFING, AND RETENTION INTERDEPENDENCIES</a:t>
            </a:r>
            <a:endParaRPr lang="en-US" dirty="0">
              <a:latin typeface="Trebuchet MS" panose="020B0603020202020204" pitchFamily="34" charset="0"/>
            </a:endParaRPr>
          </a:p>
        </p:txBody>
      </p:sp>
      <p:sp>
        <p:nvSpPr>
          <p:cNvPr id="11" name="object 11"/>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12" name="Arrow: Right 11">
            <a:extLst>
              <a:ext uri="{FF2B5EF4-FFF2-40B4-BE49-F238E27FC236}">
                <a16:creationId xmlns:a16="http://schemas.microsoft.com/office/drawing/2014/main" id="{40404BC0-4792-8117-A3DD-54173CD8B763}"/>
              </a:ext>
            </a:extLst>
          </p:cNvPr>
          <p:cNvSpPr/>
          <p:nvPr/>
        </p:nvSpPr>
        <p:spPr>
          <a:xfrm>
            <a:off x="4260850" y="5959475"/>
            <a:ext cx="1143000" cy="566159"/>
          </a:xfrm>
          <a:prstGeom prst="rightArrow">
            <a:avLst/>
          </a:prstGeom>
          <a:solidFill>
            <a:srgbClr val="B0F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7EF9C768-9B13-CE73-2C49-CA64F1D50DFD}"/>
              </a:ext>
            </a:extLst>
          </p:cNvPr>
          <p:cNvSpPr/>
          <p:nvPr/>
        </p:nvSpPr>
        <p:spPr>
          <a:xfrm>
            <a:off x="7231115" y="5959475"/>
            <a:ext cx="1143000" cy="566159"/>
          </a:xfrm>
          <a:prstGeom prst="rightArrow">
            <a:avLst/>
          </a:prstGeom>
          <a:solidFill>
            <a:srgbClr val="B0F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a:extLst>
              <a:ext uri="{FF2B5EF4-FFF2-40B4-BE49-F238E27FC236}">
                <a16:creationId xmlns:a16="http://schemas.microsoft.com/office/drawing/2014/main" id="{7AF1C402-E603-6FDE-DAC2-2F501724893B}"/>
              </a:ext>
            </a:extLst>
          </p:cNvPr>
          <p:cNvSpPr/>
          <p:nvPr/>
        </p:nvSpPr>
        <p:spPr>
          <a:xfrm>
            <a:off x="9995524" y="5959475"/>
            <a:ext cx="1143000" cy="566159"/>
          </a:xfrm>
          <a:prstGeom prst="rightArrow">
            <a:avLst/>
          </a:prstGeom>
          <a:solidFill>
            <a:srgbClr val="B0F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a:extLst>
              <a:ext uri="{FF2B5EF4-FFF2-40B4-BE49-F238E27FC236}">
                <a16:creationId xmlns:a16="http://schemas.microsoft.com/office/drawing/2014/main" id="{F04948F4-6774-02D6-1782-18AC4F1909F4}"/>
              </a:ext>
            </a:extLst>
          </p:cNvPr>
          <p:cNvSpPr/>
          <p:nvPr/>
        </p:nvSpPr>
        <p:spPr>
          <a:xfrm>
            <a:off x="12338050" y="5959475"/>
            <a:ext cx="1143000" cy="566159"/>
          </a:xfrm>
          <a:prstGeom prst="rightArrow">
            <a:avLst/>
          </a:prstGeom>
          <a:solidFill>
            <a:srgbClr val="B0F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059C1426-80F4-B376-E9C2-AEB630781AD8}"/>
              </a:ext>
            </a:extLst>
          </p:cNvPr>
          <p:cNvSpPr/>
          <p:nvPr/>
        </p:nvSpPr>
        <p:spPr>
          <a:xfrm rot="5400000">
            <a:off x="14056787" y="4846620"/>
            <a:ext cx="1143000" cy="566159"/>
          </a:xfrm>
          <a:prstGeom prst="rightArrow">
            <a:avLst/>
          </a:prstGeom>
          <a:solidFill>
            <a:srgbClr val="B0F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22B57C3D-94E0-613E-03C2-AF564E2AEEBF}"/>
              </a:ext>
            </a:extLst>
          </p:cNvPr>
          <p:cNvSpPr txBox="1"/>
          <p:nvPr/>
        </p:nvSpPr>
        <p:spPr>
          <a:xfrm rot="16200000">
            <a:off x="203735" y="4423299"/>
            <a:ext cx="2426021" cy="646331"/>
          </a:xfrm>
          <a:prstGeom prst="rect">
            <a:avLst/>
          </a:prstGeom>
          <a:noFill/>
        </p:spPr>
        <p:txBody>
          <a:bodyPr wrap="square">
            <a:spAutoFit/>
          </a:bodyPr>
          <a:lstStyle/>
          <a:p>
            <a:pPr marL="0" marR="0" lvl="0" indent="0" algn="l" rtl="0">
              <a:spcBef>
                <a:spcPts val="0"/>
              </a:spcBef>
              <a:spcAft>
                <a:spcPts val="0"/>
              </a:spcAft>
              <a:buNone/>
            </a:pPr>
            <a:r>
              <a:rPr lang="en-US" sz="1800" b="1" dirty="0">
                <a:solidFill>
                  <a:schemeClr val="bg1"/>
                </a:solidFill>
                <a:latin typeface="Trebuchet MS" panose="020B0603020202020204" pitchFamily="34" charset="0"/>
                <a:ea typeface="Calibri"/>
                <a:cs typeface="Calibri"/>
                <a:sym typeface="Calibri"/>
              </a:rPr>
              <a:t>Org. Design and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b="1" dirty="0">
                <a:solidFill>
                  <a:schemeClr val="bg1"/>
                </a:solidFill>
                <a:latin typeface="Trebuchet MS" panose="020B0603020202020204" pitchFamily="34" charset="0"/>
                <a:ea typeface="Calibri"/>
                <a:cs typeface="Calibri"/>
                <a:sym typeface="Calibri"/>
              </a:rPr>
              <a:t>Staffing Decisions</a:t>
            </a:r>
            <a:endParaRPr lang="en-US" dirty="0">
              <a:solidFill>
                <a:schemeClr val="bg1"/>
              </a:solidFill>
              <a:latin typeface="Trebuchet MS" panose="020B0603020202020204" pitchFamily="34" charset="0"/>
            </a:endParaRPr>
          </a:p>
        </p:txBody>
      </p:sp>
      <p:sp>
        <p:nvSpPr>
          <p:cNvPr id="19" name="TextBox 18">
            <a:extLst>
              <a:ext uri="{FF2B5EF4-FFF2-40B4-BE49-F238E27FC236}">
                <a16:creationId xmlns:a16="http://schemas.microsoft.com/office/drawing/2014/main" id="{373A87FB-39F3-B15C-3D69-D85D72EFC5AB}"/>
              </a:ext>
            </a:extLst>
          </p:cNvPr>
          <p:cNvSpPr txBox="1"/>
          <p:nvPr/>
        </p:nvSpPr>
        <p:spPr>
          <a:xfrm rot="16200000">
            <a:off x="-115667" y="7059393"/>
            <a:ext cx="3123166" cy="923330"/>
          </a:xfrm>
          <a:prstGeom prst="rect">
            <a:avLst/>
          </a:prstGeom>
          <a:noFill/>
        </p:spPr>
        <p:txBody>
          <a:bodyPr wrap="square">
            <a:spAutoFit/>
          </a:bodyPr>
          <a:lstStyle/>
          <a:p>
            <a:pPr marL="0" marR="0" lvl="0" indent="0" algn="l" rtl="0">
              <a:spcBef>
                <a:spcPts val="0"/>
              </a:spcBef>
              <a:spcAft>
                <a:spcPts val="0"/>
              </a:spcAft>
              <a:buNone/>
            </a:pPr>
            <a:r>
              <a:rPr lang="en-US" sz="1800" b="1" dirty="0">
                <a:solidFill>
                  <a:schemeClr val="bg1"/>
                </a:solidFill>
                <a:latin typeface="Trebuchet MS" panose="020B0603020202020204" pitchFamily="34" charset="0"/>
                <a:ea typeface="Calibri"/>
                <a:cs typeface="Calibri"/>
                <a:sym typeface="Calibri"/>
              </a:rPr>
              <a:t>Retention, Severance,</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b="1" dirty="0">
                <a:solidFill>
                  <a:schemeClr val="bg1"/>
                </a:solidFill>
                <a:latin typeface="Trebuchet MS" panose="020B0603020202020204" pitchFamily="34" charset="0"/>
                <a:ea typeface="Calibri"/>
                <a:cs typeface="Calibri"/>
                <a:sym typeface="Calibri"/>
              </a:rPr>
              <a:t>Outplacement, and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b="1" dirty="0">
                <a:solidFill>
                  <a:schemeClr val="bg1"/>
                </a:solidFill>
                <a:latin typeface="Trebuchet MS" panose="020B0603020202020204" pitchFamily="34" charset="0"/>
                <a:ea typeface="Calibri"/>
                <a:cs typeface="Calibri"/>
                <a:sym typeface="Calibri"/>
              </a:rPr>
              <a:t>Transition Incentives</a:t>
            </a:r>
            <a:endParaRPr lang="en-US" dirty="0">
              <a:solidFill>
                <a:schemeClr val="bg1"/>
              </a:solidFill>
              <a:latin typeface="Trebuchet MS" panose="020B0603020202020204" pitchFamily="34" charset="0"/>
            </a:endParaRPr>
          </a:p>
        </p:txBody>
      </p:sp>
      <p:sp>
        <p:nvSpPr>
          <p:cNvPr id="21" name="TextBox 20">
            <a:extLst>
              <a:ext uri="{FF2B5EF4-FFF2-40B4-BE49-F238E27FC236}">
                <a16:creationId xmlns:a16="http://schemas.microsoft.com/office/drawing/2014/main" id="{FA81F3E6-542C-9674-D514-611223127053}"/>
              </a:ext>
            </a:extLst>
          </p:cNvPr>
          <p:cNvSpPr txBox="1"/>
          <p:nvPr/>
        </p:nvSpPr>
        <p:spPr>
          <a:xfrm>
            <a:off x="2432050" y="5888652"/>
            <a:ext cx="1827766" cy="646331"/>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Deal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Announcement</a:t>
            </a:r>
            <a:endParaRPr lang="en-US" dirty="0">
              <a:solidFill>
                <a:schemeClr val="bg1"/>
              </a:solidFill>
              <a:latin typeface="Trebuchet MS" panose="020B0603020202020204" pitchFamily="34" charset="0"/>
            </a:endParaRPr>
          </a:p>
        </p:txBody>
      </p:sp>
      <p:sp>
        <p:nvSpPr>
          <p:cNvPr id="23" name="TextBox 22">
            <a:extLst>
              <a:ext uri="{FF2B5EF4-FFF2-40B4-BE49-F238E27FC236}">
                <a16:creationId xmlns:a16="http://schemas.microsoft.com/office/drawing/2014/main" id="{79296B9D-30F3-1721-2D89-359B0B3FC108}"/>
              </a:ext>
            </a:extLst>
          </p:cNvPr>
          <p:cNvSpPr txBox="1"/>
          <p:nvPr/>
        </p:nvSpPr>
        <p:spPr>
          <a:xfrm>
            <a:off x="5632450" y="5888652"/>
            <a:ext cx="1827766" cy="646331"/>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Shareholder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Vote</a:t>
            </a:r>
            <a:endParaRPr lang="en-US" dirty="0">
              <a:solidFill>
                <a:schemeClr val="bg1"/>
              </a:solidFill>
              <a:latin typeface="Trebuchet MS" panose="020B0603020202020204" pitchFamily="34" charset="0"/>
            </a:endParaRPr>
          </a:p>
        </p:txBody>
      </p:sp>
      <p:sp>
        <p:nvSpPr>
          <p:cNvPr id="24" name="TextBox 23">
            <a:extLst>
              <a:ext uri="{FF2B5EF4-FFF2-40B4-BE49-F238E27FC236}">
                <a16:creationId xmlns:a16="http://schemas.microsoft.com/office/drawing/2014/main" id="{670A8B08-B4C1-EBED-9207-36F283BC7F98}"/>
              </a:ext>
            </a:extLst>
          </p:cNvPr>
          <p:cNvSpPr txBox="1"/>
          <p:nvPr/>
        </p:nvSpPr>
        <p:spPr>
          <a:xfrm>
            <a:off x="8528050" y="5888652"/>
            <a:ext cx="1827766" cy="646331"/>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Regulatory</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Approval</a:t>
            </a:r>
            <a:endParaRPr lang="en-US" dirty="0">
              <a:solidFill>
                <a:schemeClr val="bg1"/>
              </a:solidFill>
              <a:latin typeface="Trebuchet MS" panose="020B0603020202020204" pitchFamily="34" charset="0"/>
            </a:endParaRPr>
          </a:p>
        </p:txBody>
      </p:sp>
      <p:sp>
        <p:nvSpPr>
          <p:cNvPr id="25" name="TextBox 24">
            <a:extLst>
              <a:ext uri="{FF2B5EF4-FFF2-40B4-BE49-F238E27FC236}">
                <a16:creationId xmlns:a16="http://schemas.microsoft.com/office/drawing/2014/main" id="{8FC5508D-EB3B-6CA7-E90C-FD364B7CB456}"/>
              </a:ext>
            </a:extLst>
          </p:cNvPr>
          <p:cNvSpPr txBox="1"/>
          <p:nvPr/>
        </p:nvSpPr>
        <p:spPr>
          <a:xfrm>
            <a:off x="11347450" y="6073728"/>
            <a:ext cx="967872" cy="369332"/>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Close</a:t>
            </a:r>
            <a:endParaRPr lang="en-US" dirty="0">
              <a:solidFill>
                <a:schemeClr val="bg1"/>
              </a:solidFill>
              <a:latin typeface="Trebuchet MS" panose="020B0603020202020204" pitchFamily="34" charset="0"/>
            </a:endParaRPr>
          </a:p>
        </p:txBody>
      </p:sp>
      <p:grpSp>
        <p:nvGrpSpPr>
          <p:cNvPr id="30" name="Group 29">
            <a:extLst>
              <a:ext uri="{FF2B5EF4-FFF2-40B4-BE49-F238E27FC236}">
                <a16:creationId xmlns:a16="http://schemas.microsoft.com/office/drawing/2014/main" id="{E59FB0C9-023E-BD7E-E6BE-B95B4EE13B7B}"/>
              </a:ext>
            </a:extLst>
          </p:cNvPr>
          <p:cNvGrpSpPr/>
          <p:nvPr/>
        </p:nvGrpSpPr>
        <p:grpSpPr>
          <a:xfrm>
            <a:off x="13709650" y="5888652"/>
            <a:ext cx="2386431" cy="646331"/>
            <a:chOff x="15309850" y="5888652"/>
            <a:chExt cx="2386431" cy="646331"/>
          </a:xfrm>
        </p:grpSpPr>
        <p:sp>
          <p:nvSpPr>
            <p:cNvPr id="26" name="TextBox 25">
              <a:extLst>
                <a:ext uri="{FF2B5EF4-FFF2-40B4-BE49-F238E27FC236}">
                  <a16:creationId xmlns:a16="http://schemas.microsoft.com/office/drawing/2014/main" id="{6A372156-78B0-5F65-8D8C-F4D6EC932CB7}"/>
                </a:ext>
              </a:extLst>
            </p:cNvPr>
            <p:cNvSpPr txBox="1"/>
            <p:nvPr/>
          </p:nvSpPr>
          <p:spPr>
            <a:xfrm>
              <a:off x="15309850" y="5888652"/>
              <a:ext cx="925852" cy="646331"/>
            </a:xfrm>
            <a:prstGeom prst="rect">
              <a:avLst/>
            </a:prstGeom>
            <a:noFill/>
          </p:spPr>
          <p:txBody>
            <a:bodyPr wrap="square">
              <a:spAutoFit/>
            </a:bodyPr>
            <a:lstStyle/>
            <a:p>
              <a:pPr marL="0" marR="0" lvl="0" indent="0" algn="l" rtl="0">
                <a:spcBef>
                  <a:spcPts val="0"/>
                </a:spcBef>
                <a:spcAft>
                  <a:spcPts val="0"/>
                </a:spcAft>
                <a:buNone/>
              </a:pPr>
              <a:r>
                <a:rPr lang="en-US" dirty="0">
                  <a:solidFill>
                    <a:schemeClr val="bg1"/>
                  </a:solidFill>
                  <a:latin typeface="Trebuchet MS" panose="020B0603020202020204" pitchFamily="34" charset="0"/>
                  <a:cs typeface="Calibri"/>
                  <a:sym typeface="Calibri"/>
                </a:rPr>
                <a:t>30</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Days</a:t>
              </a:r>
              <a:endParaRPr lang="en-US" dirty="0">
                <a:solidFill>
                  <a:schemeClr val="bg1"/>
                </a:solidFill>
                <a:latin typeface="Trebuchet MS" panose="020B0603020202020204" pitchFamily="34" charset="0"/>
              </a:endParaRPr>
            </a:p>
          </p:txBody>
        </p:sp>
        <p:sp>
          <p:nvSpPr>
            <p:cNvPr id="28" name="TextBox 27">
              <a:extLst>
                <a:ext uri="{FF2B5EF4-FFF2-40B4-BE49-F238E27FC236}">
                  <a16:creationId xmlns:a16="http://schemas.microsoft.com/office/drawing/2014/main" id="{3C9CFDBE-5FBB-4C18-0193-690C6FAD0CDD}"/>
                </a:ext>
              </a:extLst>
            </p:cNvPr>
            <p:cNvSpPr txBox="1"/>
            <p:nvPr/>
          </p:nvSpPr>
          <p:spPr>
            <a:xfrm>
              <a:off x="16074255" y="5888652"/>
              <a:ext cx="925852" cy="646331"/>
            </a:xfrm>
            <a:prstGeom prst="rect">
              <a:avLst/>
            </a:prstGeom>
            <a:noFill/>
          </p:spPr>
          <p:txBody>
            <a:bodyPr wrap="square">
              <a:spAutoFit/>
            </a:bodyPr>
            <a:lstStyle/>
            <a:p>
              <a:pPr marL="0" marR="0" lvl="0" indent="0" algn="l" rtl="0">
                <a:spcBef>
                  <a:spcPts val="0"/>
                </a:spcBef>
                <a:spcAft>
                  <a:spcPts val="0"/>
                </a:spcAft>
                <a:buNone/>
              </a:pPr>
              <a:r>
                <a:rPr lang="en-US" dirty="0">
                  <a:solidFill>
                    <a:schemeClr val="bg1"/>
                  </a:solidFill>
                  <a:latin typeface="Trebuchet MS" panose="020B0603020202020204" pitchFamily="34" charset="0"/>
                  <a:cs typeface="Calibri"/>
                  <a:sym typeface="Calibri"/>
                </a:rPr>
                <a:t>60</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Days</a:t>
              </a:r>
              <a:endParaRPr lang="en-US" dirty="0">
                <a:solidFill>
                  <a:schemeClr val="bg1"/>
                </a:solidFill>
                <a:latin typeface="Trebuchet MS" panose="020B0603020202020204" pitchFamily="34" charset="0"/>
              </a:endParaRPr>
            </a:p>
          </p:txBody>
        </p:sp>
        <p:sp>
          <p:nvSpPr>
            <p:cNvPr id="29" name="TextBox 28">
              <a:extLst>
                <a:ext uri="{FF2B5EF4-FFF2-40B4-BE49-F238E27FC236}">
                  <a16:creationId xmlns:a16="http://schemas.microsoft.com/office/drawing/2014/main" id="{62D5DE50-CCFD-CBC3-3329-E634F5BD32D5}"/>
                </a:ext>
              </a:extLst>
            </p:cNvPr>
            <p:cNvSpPr txBox="1"/>
            <p:nvPr/>
          </p:nvSpPr>
          <p:spPr>
            <a:xfrm>
              <a:off x="16770429" y="5888652"/>
              <a:ext cx="925852" cy="646331"/>
            </a:xfrm>
            <a:prstGeom prst="rect">
              <a:avLst/>
            </a:prstGeom>
            <a:noFill/>
          </p:spPr>
          <p:txBody>
            <a:bodyPr wrap="square">
              <a:spAutoFit/>
            </a:bodyPr>
            <a:lstStyle/>
            <a:p>
              <a:pPr marL="0" marR="0" lvl="0" indent="0" algn="l" rtl="0">
                <a:spcBef>
                  <a:spcPts val="0"/>
                </a:spcBef>
                <a:spcAft>
                  <a:spcPts val="0"/>
                </a:spcAft>
                <a:buNone/>
              </a:pPr>
              <a:r>
                <a:rPr lang="en-US" dirty="0">
                  <a:solidFill>
                    <a:schemeClr val="bg1"/>
                  </a:solidFill>
                  <a:latin typeface="Trebuchet MS" panose="020B0603020202020204" pitchFamily="34" charset="0"/>
                  <a:cs typeface="Calibri"/>
                  <a:sym typeface="Calibri"/>
                </a:rPr>
                <a:t>90</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Days</a:t>
              </a:r>
              <a:endParaRPr lang="en-US" dirty="0">
                <a:solidFill>
                  <a:schemeClr val="bg1"/>
                </a:solidFill>
                <a:latin typeface="Trebuchet MS" panose="020B0603020202020204" pitchFamily="34" charset="0"/>
              </a:endParaRPr>
            </a:p>
          </p:txBody>
        </p:sp>
      </p:grpSp>
      <p:sp>
        <p:nvSpPr>
          <p:cNvPr id="31" name="TextBox 30">
            <a:extLst>
              <a:ext uri="{FF2B5EF4-FFF2-40B4-BE49-F238E27FC236}">
                <a16:creationId xmlns:a16="http://schemas.microsoft.com/office/drawing/2014/main" id="{FC6CDCFB-9390-4C9F-551E-7959F2863403}"/>
              </a:ext>
            </a:extLst>
          </p:cNvPr>
          <p:cNvSpPr txBox="1"/>
          <p:nvPr/>
        </p:nvSpPr>
        <p:spPr>
          <a:xfrm>
            <a:off x="17275463" y="5888652"/>
            <a:ext cx="1827766" cy="646331"/>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Transition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Period</a:t>
            </a:r>
            <a:endParaRPr lang="en-US" dirty="0">
              <a:solidFill>
                <a:schemeClr val="bg1"/>
              </a:solidFill>
              <a:latin typeface="Trebuchet MS" panose="020B0603020202020204" pitchFamily="34" charset="0"/>
            </a:endParaRPr>
          </a:p>
        </p:txBody>
      </p:sp>
      <p:sp>
        <p:nvSpPr>
          <p:cNvPr id="33" name="TextBox 32">
            <a:extLst>
              <a:ext uri="{FF2B5EF4-FFF2-40B4-BE49-F238E27FC236}">
                <a16:creationId xmlns:a16="http://schemas.microsoft.com/office/drawing/2014/main" id="{F9F879B7-2E40-6DE3-8A28-3557C9A1C67B}"/>
              </a:ext>
            </a:extLst>
          </p:cNvPr>
          <p:cNvSpPr txBox="1"/>
          <p:nvPr/>
        </p:nvSpPr>
        <p:spPr>
          <a:xfrm>
            <a:off x="3041650" y="5071030"/>
            <a:ext cx="1525368" cy="369332"/>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BOD</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and EC </a:t>
            </a:r>
            <a:endParaRPr lang="en-US" dirty="0">
              <a:solidFill>
                <a:schemeClr val="bg1"/>
              </a:solidFill>
              <a:latin typeface="Trebuchet MS" panose="020B0603020202020204" pitchFamily="34" charset="0"/>
            </a:endParaRPr>
          </a:p>
        </p:txBody>
      </p:sp>
      <p:sp>
        <p:nvSpPr>
          <p:cNvPr id="34" name="TextBox 33">
            <a:extLst>
              <a:ext uri="{FF2B5EF4-FFF2-40B4-BE49-F238E27FC236}">
                <a16:creationId xmlns:a16="http://schemas.microsoft.com/office/drawing/2014/main" id="{9BBB188E-4080-A36A-69DE-7CF91838B71F}"/>
              </a:ext>
            </a:extLst>
          </p:cNvPr>
          <p:cNvSpPr txBox="1"/>
          <p:nvPr/>
        </p:nvSpPr>
        <p:spPr>
          <a:xfrm>
            <a:off x="6031007" y="4731027"/>
            <a:ext cx="2536851" cy="923330"/>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Tier 1Org. (Direct Reports</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to EC and Functional Structure)</a:t>
            </a:r>
            <a:endParaRPr lang="en-US" dirty="0">
              <a:solidFill>
                <a:schemeClr val="bg1"/>
              </a:solidFill>
              <a:latin typeface="Trebuchet MS" panose="020B0603020202020204" pitchFamily="34" charset="0"/>
            </a:endParaRPr>
          </a:p>
        </p:txBody>
      </p:sp>
      <p:sp>
        <p:nvSpPr>
          <p:cNvPr id="35" name="TextBox 34">
            <a:extLst>
              <a:ext uri="{FF2B5EF4-FFF2-40B4-BE49-F238E27FC236}">
                <a16:creationId xmlns:a16="http://schemas.microsoft.com/office/drawing/2014/main" id="{2ADFD649-7A6E-9E96-3032-F32170A4212B}"/>
              </a:ext>
            </a:extLst>
          </p:cNvPr>
          <p:cNvSpPr txBox="1"/>
          <p:nvPr/>
        </p:nvSpPr>
        <p:spPr>
          <a:xfrm>
            <a:off x="8738908" y="5071030"/>
            <a:ext cx="1525368" cy="369332"/>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Tier 2 Org.</a:t>
            </a:r>
            <a:endParaRPr lang="en-US" dirty="0">
              <a:solidFill>
                <a:schemeClr val="bg1"/>
              </a:solidFill>
              <a:latin typeface="Trebuchet MS" panose="020B0603020202020204" pitchFamily="34" charset="0"/>
            </a:endParaRPr>
          </a:p>
        </p:txBody>
      </p:sp>
      <p:sp>
        <p:nvSpPr>
          <p:cNvPr id="36" name="TextBox 35">
            <a:extLst>
              <a:ext uri="{FF2B5EF4-FFF2-40B4-BE49-F238E27FC236}">
                <a16:creationId xmlns:a16="http://schemas.microsoft.com/office/drawing/2014/main" id="{7F8CF28A-E758-D411-0BF8-A54354709839}"/>
              </a:ext>
            </a:extLst>
          </p:cNvPr>
          <p:cNvSpPr txBox="1"/>
          <p:nvPr/>
        </p:nvSpPr>
        <p:spPr>
          <a:xfrm>
            <a:off x="10661650" y="5071030"/>
            <a:ext cx="1525368" cy="369332"/>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Tier 3 Org.</a:t>
            </a:r>
            <a:endParaRPr lang="en-US" dirty="0">
              <a:solidFill>
                <a:schemeClr val="bg1"/>
              </a:solidFill>
              <a:latin typeface="Trebuchet MS" panose="020B0603020202020204" pitchFamily="34" charset="0"/>
            </a:endParaRPr>
          </a:p>
        </p:txBody>
      </p:sp>
      <p:sp>
        <p:nvSpPr>
          <p:cNvPr id="37" name="TextBox 36">
            <a:extLst>
              <a:ext uri="{FF2B5EF4-FFF2-40B4-BE49-F238E27FC236}">
                <a16:creationId xmlns:a16="http://schemas.microsoft.com/office/drawing/2014/main" id="{9737B3B9-A493-B988-ABCC-D7A66849F71B}"/>
              </a:ext>
            </a:extLst>
          </p:cNvPr>
          <p:cNvSpPr txBox="1"/>
          <p:nvPr/>
        </p:nvSpPr>
        <p:spPr>
          <a:xfrm>
            <a:off x="12719050" y="5071030"/>
            <a:ext cx="1525368" cy="369332"/>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Tier 4 Org.</a:t>
            </a:r>
            <a:endParaRPr lang="en-US" dirty="0">
              <a:solidFill>
                <a:schemeClr val="bg1"/>
              </a:solidFill>
              <a:latin typeface="Trebuchet MS" panose="020B0603020202020204" pitchFamily="34" charset="0"/>
            </a:endParaRPr>
          </a:p>
        </p:txBody>
      </p:sp>
      <p:sp>
        <p:nvSpPr>
          <p:cNvPr id="38" name="TextBox 37">
            <a:extLst>
              <a:ext uri="{FF2B5EF4-FFF2-40B4-BE49-F238E27FC236}">
                <a16:creationId xmlns:a16="http://schemas.microsoft.com/office/drawing/2014/main" id="{36FD4750-441E-7026-98A3-D805D87CD13C}"/>
              </a:ext>
            </a:extLst>
          </p:cNvPr>
          <p:cNvSpPr txBox="1"/>
          <p:nvPr/>
        </p:nvSpPr>
        <p:spPr>
          <a:xfrm>
            <a:off x="13531286" y="3673475"/>
            <a:ext cx="2208432" cy="646331"/>
          </a:xfrm>
          <a:prstGeom prst="rect">
            <a:avLst/>
          </a:prstGeom>
          <a:noFill/>
        </p:spPr>
        <p:txBody>
          <a:bodyPr wrap="square">
            <a:spAutoFit/>
          </a:bodyPr>
          <a:lstStyle/>
          <a:p>
            <a:pPr marL="0" marR="0" lvl="0" indent="0" algn="ctr"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All employees</a:t>
            </a:r>
            <a:endParaRPr lang="en-US" dirty="0">
              <a:solidFill>
                <a:schemeClr val="bg1"/>
              </a:solidFill>
              <a:latin typeface="Trebuchet MS" panose="020B0603020202020204" pitchFamily="34" charset="0"/>
            </a:endParaRPr>
          </a:p>
          <a:p>
            <a:pPr marL="0" marR="0" lvl="0" indent="0" algn="ctr"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know job status</a:t>
            </a:r>
            <a:endParaRPr lang="en-US" dirty="0">
              <a:solidFill>
                <a:schemeClr val="bg1"/>
              </a:solidFill>
              <a:latin typeface="Trebuchet MS" panose="020B0603020202020204" pitchFamily="34" charset="0"/>
            </a:endParaRPr>
          </a:p>
        </p:txBody>
      </p:sp>
      <p:sp>
        <p:nvSpPr>
          <p:cNvPr id="39" name="Arrow: Right 38">
            <a:extLst>
              <a:ext uri="{FF2B5EF4-FFF2-40B4-BE49-F238E27FC236}">
                <a16:creationId xmlns:a16="http://schemas.microsoft.com/office/drawing/2014/main" id="{CAD01E5E-9018-8456-DC4C-AAA0BE529B4D}"/>
              </a:ext>
            </a:extLst>
          </p:cNvPr>
          <p:cNvSpPr/>
          <p:nvPr/>
        </p:nvSpPr>
        <p:spPr>
          <a:xfrm>
            <a:off x="16148050" y="6111875"/>
            <a:ext cx="1143000" cy="566159"/>
          </a:xfrm>
          <a:prstGeom prst="rightArrow">
            <a:avLst/>
          </a:prstGeom>
          <a:solidFill>
            <a:srgbClr val="B0F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55BDC7F7-AB93-9209-9465-7EC1F69077DA}"/>
              </a:ext>
            </a:extLst>
          </p:cNvPr>
          <p:cNvSpPr txBox="1"/>
          <p:nvPr/>
        </p:nvSpPr>
        <p:spPr>
          <a:xfrm>
            <a:off x="3041650" y="7521058"/>
            <a:ext cx="2362200" cy="923330"/>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Acquiree Retention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and Severance </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Announced</a:t>
            </a:r>
            <a:endParaRPr lang="en-US" dirty="0">
              <a:solidFill>
                <a:schemeClr val="bg1"/>
              </a:solidFill>
              <a:latin typeface="Trebuchet MS" panose="020B0603020202020204" pitchFamily="34" charset="0"/>
            </a:endParaRPr>
          </a:p>
        </p:txBody>
      </p:sp>
      <p:sp>
        <p:nvSpPr>
          <p:cNvPr id="41" name="TextBox 40">
            <a:extLst>
              <a:ext uri="{FF2B5EF4-FFF2-40B4-BE49-F238E27FC236}">
                <a16:creationId xmlns:a16="http://schemas.microsoft.com/office/drawing/2014/main" id="{7257E1CD-6BB4-2442-6F60-3164A1557AE0}"/>
              </a:ext>
            </a:extLst>
          </p:cNvPr>
          <p:cNvSpPr txBox="1"/>
          <p:nvPr/>
        </p:nvSpPr>
        <p:spPr>
          <a:xfrm>
            <a:off x="4036714" y="8923987"/>
            <a:ext cx="3423501" cy="923330"/>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Acquirer Pre-Close</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Spot Retention</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Applied</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(if required)</a:t>
            </a:r>
            <a:endParaRPr lang="en-US" dirty="0">
              <a:solidFill>
                <a:schemeClr val="bg1"/>
              </a:solidFill>
              <a:latin typeface="Trebuchet MS" panose="020B0603020202020204" pitchFamily="34" charset="0"/>
            </a:endParaRPr>
          </a:p>
        </p:txBody>
      </p:sp>
      <p:sp>
        <p:nvSpPr>
          <p:cNvPr id="42" name="TextBox 41">
            <a:extLst>
              <a:ext uri="{FF2B5EF4-FFF2-40B4-BE49-F238E27FC236}">
                <a16:creationId xmlns:a16="http://schemas.microsoft.com/office/drawing/2014/main" id="{0E34ED57-E432-1AE5-2479-694696B70778}"/>
              </a:ext>
            </a:extLst>
          </p:cNvPr>
          <p:cNvSpPr txBox="1"/>
          <p:nvPr/>
        </p:nvSpPr>
        <p:spPr>
          <a:xfrm>
            <a:off x="10782190" y="7521058"/>
            <a:ext cx="2749096" cy="646331"/>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Synergy-related</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Incentives announced</a:t>
            </a:r>
            <a:endParaRPr lang="en-US" dirty="0">
              <a:solidFill>
                <a:schemeClr val="bg1"/>
              </a:solidFill>
              <a:latin typeface="Trebuchet MS" panose="020B0603020202020204" pitchFamily="34" charset="0"/>
            </a:endParaRPr>
          </a:p>
        </p:txBody>
      </p:sp>
      <p:sp>
        <p:nvSpPr>
          <p:cNvPr id="43" name="TextBox 42">
            <a:extLst>
              <a:ext uri="{FF2B5EF4-FFF2-40B4-BE49-F238E27FC236}">
                <a16:creationId xmlns:a16="http://schemas.microsoft.com/office/drawing/2014/main" id="{53E3C5D0-AC45-9AE1-7785-89E2B04C714C}"/>
              </a:ext>
            </a:extLst>
          </p:cNvPr>
          <p:cNvSpPr txBox="1"/>
          <p:nvPr/>
        </p:nvSpPr>
        <p:spPr>
          <a:xfrm>
            <a:off x="10782189" y="8923987"/>
            <a:ext cx="3423501" cy="1200329"/>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Acquirer</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Severance</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And</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Outplacement Services</a:t>
            </a:r>
            <a:r>
              <a:rPr lang="en-US" dirty="0">
                <a:solidFill>
                  <a:schemeClr val="bg1"/>
                </a:solidFill>
                <a:latin typeface="Trebuchet MS" panose="020B0603020202020204" pitchFamily="34" charset="0"/>
                <a:ea typeface="Calibri"/>
                <a:cs typeface="Calibri"/>
                <a:sym typeface="Calibri"/>
              </a:rPr>
              <a:t> </a:t>
            </a:r>
            <a:r>
              <a:rPr lang="en-US" sz="1800" dirty="0">
                <a:solidFill>
                  <a:schemeClr val="bg1"/>
                </a:solidFill>
                <a:latin typeface="Trebuchet MS" panose="020B0603020202020204" pitchFamily="34" charset="0"/>
                <a:ea typeface="Calibri"/>
                <a:cs typeface="Calibri"/>
                <a:sym typeface="Calibri"/>
              </a:rPr>
              <a:t>Announced</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endParaRPr lang="en-US" sz="1800" dirty="0">
              <a:solidFill>
                <a:schemeClr val="bg1"/>
              </a:solidFill>
              <a:latin typeface="Trebuchet MS" panose="020B0603020202020204" pitchFamily="34" charset="0"/>
              <a:ea typeface="Calibri"/>
              <a:cs typeface="Calibri"/>
              <a:sym typeface="Calibri"/>
            </a:endParaRPr>
          </a:p>
        </p:txBody>
      </p:sp>
      <p:sp>
        <p:nvSpPr>
          <p:cNvPr id="44" name="TextBox 43">
            <a:extLst>
              <a:ext uri="{FF2B5EF4-FFF2-40B4-BE49-F238E27FC236}">
                <a16:creationId xmlns:a16="http://schemas.microsoft.com/office/drawing/2014/main" id="{A1F18CE5-79DA-87C3-802D-18915D3979A0}"/>
              </a:ext>
            </a:extLst>
          </p:cNvPr>
          <p:cNvSpPr txBox="1"/>
          <p:nvPr/>
        </p:nvSpPr>
        <p:spPr>
          <a:xfrm>
            <a:off x="15023884" y="7521058"/>
            <a:ext cx="2749096" cy="646331"/>
          </a:xfrm>
          <a:prstGeom prst="rect">
            <a:avLst/>
          </a:prstGeom>
          <a:noFill/>
        </p:spPr>
        <p:txBody>
          <a:bodyPr wrap="square">
            <a:spAutoFit/>
          </a:bodyPr>
          <a:lstStyle/>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Transition Incentives</a:t>
            </a:r>
            <a:endParaRPr lang="en-US" dirty="0">
              <a:solidFill>
                <a:schemeClr val="bg1"/>
              </a:solidFill>
              <a:latin typeface="Trebuchet MS" panose="020B0603020202020204" pitchFamily="34" charset="0"/>
            </a:endParaRPr>
          </a:p>
          <a:p>
            <a:pPr marL="0" marR="0" lvl="0" indent="0" algn="l" rtl="0">
              <a:spcBef>
                <a:spcPts val="0"/>
              </a:spcBef>
              <a:spcAft>
                <a:spcPts val="0"/>
              </a:spcAft>
              <a:buNone/>
            </a:pPr>
            <a:r>
              <a:rPr lang="en-US" sz="1800" dirty="0">
                <a:solidFill>
                  <a:schemeClr val="bg1"/>
                </a:solidFill>
                <a:latin typeface="Trebuchet MS" panose="020B0603020202020204" pitchFamily="34" charset="0"/>
                <a:ea typeface="Calibri"/>
                <a:cs typeface="Calibri"/>
                <a:sym typeface="Calibri"/>
              </a:rPr>
              <a:t>Applied</a:t>
            </a:r>
            <a:endParaRPr lang="en-US" dirty="0">
              <a:solidFill>
                <a:schemeClr val="bg1"/>
              </a:solidFill>
              <a:latin typeface="Trebuchet MS" panose="020B0603020202020204" pitchFamily="34" charset="0"/>
            </a:endParaRPr>
          </a:p>
        </p:txBody>
      </p:sp>
      <p:sp>
        <p:nvSpPr>
          <p:cNvPr id="45" name="object 16">
            <a:extLst>
              <a:ext uri="{FF2B5EF4-FFF2-40B4-BE49-F238E27FC236}">
                <a16:creationId xmlns:a16="http://schemas.microsoft.com/office/drawing/2014/main" id="{11E2A604-DD5E-942C-CBCA-C3B5A2B2C6A8}"/>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10</a:t>
            </a:r>
            <a:endParaRPr sz="2000" dirty="0">
              <a:solidFill>
                <a:schemeClr val="bg1"/>
              </a:solidFill>
              <a:latin typeface="Trebuchet MS"/>
              <a:cs typeface="Trebuchet MS"/>
            </a:endParaRPr>
          </a:p>
        </p:txBody>
      </p:sp>
      <p:sp>
        <p:nvSpPr>
          <p:cNvPr id="3" name="Holder 5">
            <a:extLst>
              <a:ext uri="{FF2B5EF4-FFF2-40B4-BE49-F238E27FC236}">
                <a16:creationId xmlns:a16="http://schemas.microsoft.com/office/drawing/2014/main" id="{309C8C77-FF08-51B3-C4F3-8EFB9843AE2E}"/>
              </a:ext>
            </a:extLst>
          </p:cNvPr>
          <p:cNvSpPr txBox="1">
            <a:spLocks/>
          </p:cNvSpPr>
          <p:nvPr/>
        </p:nvSpPr>
        <p:spPr>
          <a:xfrm>
            <a:off x="611548" y="10659612"/>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3620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3" name="object 3"/>
          <p:cNvSpPr txBox="1"/>
          <p:nvPr/>
        </p:nvSpPr>
        <p:spPr>
          <a:xfrm>
            <a:off x="1906846" y="2922646"/>
            <a:ext cx="5750560" cy="1015365"/>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The Executive Committee will notify Acquirer Tier 1 of individuals nominated as</a:t>
            </a:r>
            <a:endParaRPr sz="2150" dirty="0">
              <a:latin typeface="Trebuchet MS"/>
              <a:cs typeface="Trebuchet MS"/>
            </a:endParaRPr>
          </a:p>
          <a:p>
            <a:pPr marL="520700" indent="-508000">
              <a:lnSpc>
                <a:spcPct val="100000"/>
              </a:lnSpc>
              <a:spcBef>
                <a:spcPts val="15"/>
              </a:spcBef>
              <a:buClr>
                <a:srgbClr val="B0FE8D"/>
              </a:buClr>
              <a:buSzPct val="160000"/>
            </a:pPr>
            <a:r>
              <a:rPr lang="en-US" sz="2150" dirty="0">
                <a:solidFill>
                  <a:srgbClr val="FFFFFF"/>
                </a:solidFill>
                <a:latin typeface="Trebuchet MS"/>
                <a:cs typeface="Trebuchet MS"/>
              </a:rPr>
              <a:t>    </a:t>
            </a:r>
            <a:r>
              <a:rPr sz="2150" dirty="0">
                <a:solidFill>
                  <a:srgbClr val="FFFFFF"/>
                </a:solidFill>
                <a:latin typeface="Trebuchet MS"/>
                <a:cs typeface="Trebuchet MS"/>
              </a:rPr>
              <a:t>mission-critical for their function.</a:t>
            </a:r>
            <a:endParaRPr sz="2150" dirty="0">
              <a:latin typeface="Trebuchet MS"/>
              <a:cs typeface="Trebuchet MS"/>
            </a:endParaRPr>
          </a:p>
        </p:txBody>
      </p:sp>
      <p:sp>
        <p:nvSpPr>
          <p:cNvPr id="5" name="object 5"/>
          <p:cNvSpPr txBox="1"/>
          <p:nvPr/>
        </p:nvSpPr>
        <p:spPr>
          <a:xfrm>
            <a:off x="1906846" y="4359275"/>
            <a:ext cx="5074285" cy="1328697"/>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Acquiree and Acquirer will submit recommendations for mission-critical and transition-critical talent at all tiers.</a:t>
            </a:r>
            <a:endParaRPr sz="2150" dirty="0">
              <a:latin typeface="Trebuchet MS"/>
              <a:cs typeface="Trebuchet MS"/>
            </a:endParaRPr>
          </a:p>
        </p:txBody>
      </p:sp>
      <p:sp>
        <p:nvSpPr>
          <p:cNvPr id="7" name="object 7"/>
          <p:cNvSpPr txBox="1"/>
          <p:nvPr/>
        </p:nvSpPr>
        <p:spPr>
          <a:xfrm>
            <a:off x="1906846" y="6188075"/>
            <a:ext cx="5714365" cy="2665473"/>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Tier 1 leaders are only required to have an interview with those candidates nominated as mission-critical. If there are additional candidates they are aware of and interested in interviewing, but who do not appear in the recommendations, they will contact the Staffing Team or the IMO to discuss.</a:t>
            </a:r>
            <a:endParaRPr sz="2150" dirty="0">
              <a:latin typeface="Trebuchet MS"/>
              <a:cs typeface="Trebuchet MS"/>
            </a:endParaRPr>
          </a:p>
        </p:txBody>
      </p:sp>
      <p:sp>
        <p:nvSpPr>
          <p:cNvPr id="11" name="object 11"/>
          <p:cNvSpPr txBox="1"/>
          <p:nvPr/>
        </p:nvSpPr>
        <p:spPr>
          <a:xfrm>
            <a:off x="9631681" y="2922650"/>
            <a:ext cx="6303010" cy="6112827"/>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These interviews will give Tier 1 leaders an opportunity to explore why this candidate was nominated as mission-critical and provide a chance to determine if his/her skills, capabilities, and talents to fit the business needs.</a:t>
            </a:r>
            <a:endParaRPr sz="2150" dirty="0">
              <a:latin typeface="Trebuchet MS"/>
              <a:cs typeface="Trebuchet MS"/>
            </a:endParaRPr>
          </a:p>
          <a:p>
            <a:pPr marL="342900" indent="-342900">
              <a:lnSpc>
                <a:spcPct val="100000"/>
              </a:lnSpc>
              <a:spcBef>
                <a:spcPts val="430"/>
              </a:spcBef>
              <a:buClr>
                <a:srgbClr val="B0FE8D"/>
              </a:buClr>
              <a:buSzPct val="160000"/>
              <a:buFont typeface="Arial" panose="020B0604020202020204" pitchFamily="34" charset="0"/>
              <a:buChar char="•"/>
            </a:pPr>
            <a:endParaRPr sz="2150" dirty="0">
              <a:latin typeface="Trebuchet MS"/>
              <a:cs typeface="Trebuchet MS"/>
            </a:endParaRPr>
          </a:p>
          <a:p>
            <a:pPr marL="355600" marR="761365" indent="-342900">
              <a:lnSpc>
                <a:spcPct val="100699"/>
              </a:lnSpc>
              <a:buClr>
                <a:srgbClr val="B0FE8D"/>
              </a:buClr>
              <a:buSzPct val="160000"/>
              <a:buFont typeface="Arial" panose="020B0604020202020204" pitchFamily="34" charset="0"/>
              <a:buChar char="•"/>
            </a:pPr>
            <a:r>
              <a:rPr sz="2150" dirty="0">
                <a:solidFill>
                  <a:srgbClr val="FFFFFF"/>
                </a:solidFill>
                <a:latin typeface="Trebuchet MS"/>
                <a:cs typeface="Trebuchet MS"/>
              </a:rPr>
              <a:t>Tier 1 must schedule interviews with the appropriate hiring managers to meet with these candidates quickly thereafter to ensure that they are retained appropriately.</a:t>
            </a:r>
            <a:endParaRPr sz="2150" dirty="0">
              <a:latin typeface="Trebuchet MS"/>
              <a:cs typeface="Trebuchet MS"/>
            </a:endParaRPr>
          </a:p>
          <a:p>
            <a:pPr marL="342900" indent="-342900">
              <a:lnSpc>
                <a:spcPct val="100000"/>
              </a:lnSpc>
              <a:buClr>
                <a:srgbClr val="B0FE8D"/>
              </a:buClr>
              <a:buSzPct val="160000"/>
              <a:buFont typeface="Arial" panose="020B0604020202020204" pitchFamily="34" charset="0"/>
              <a:buChar char="•"/>
            </a:pPr>
            <a:endParaRPr sz="2150" dirty="0">
              <a:latin typeface="Trebuchet MS"/>
              <a:cs typeface="Trebuchet MS"/>
            </a:endParaRPr>
          </a:p>
          <a:p>
            <a:pPr marL="342900" indent="-342900">
              <a:lnSpc>
                <a:spcPct val="100000"/>
              </a:lnSpc>
              <a:spcBef>
                <a:spcPts val="535"/>
              </a:spcBef>
              <a:buClr>
                <a:srgbClr val="B0FE8D"/>
              </a:buClr>
              <a:buSzPct val="160000"/>
              <a:buFont typeface="Arial" panose="020B0604020202020204" pitchFamily="34" charset="0"/>
              <a:buChar char="•"/>
            </a:pPr>
            <a:endParaRPr sz="2150" dirty="0">
              <a:latin typeface="Trebuchet MS"/>
              <a:cs typeface="Trebuchet MS"/>
            </a:endParaRPr>
          </a:p>
          <a:p>
            <a:pPr marL="355600" marR="805815" indent="-342900">
              <a:lnSpc>
                <a:spcPct val="100699"/>
              </a:lnSpc>
              <a:buClr>
                <a:srgbClr val="B0FE8D"/>
              </a:buClr>
              <a:buSzPct val="160000"/>
              <a:buFont typeface="Arial" panose="020B0604020202020204" pitchFamily="34" charset="0"/>
              <a:buChar char="•"/>
              <a:tabLst>
                <a:tab pos="812800" algn="l"/>
              </a:tabLst>
            </a:pPr>
            <a:r>
              <a:rPr sz="2150" dirty="0">
                <a:solidFill>
                  <a:srgbClr val="FFFFFF"/>
                </a:solidFill>
                <a:latin typeface="Trebuchet MS"/>
                <a:cs typeface="Trebuchet MS"/>
              </a:rPr>
              <a:t>Once</a:t>
            </a:r>
            <a:r>
              <a:rPr lang="en-US" sz="2150" dirty="0">
                <a:solidFill>
                  <a:srgbClr val="FFFFFF"/>
                </a:solidFill>
                <a:latin typeface="Trebuchet MS"/>
                <a:cs typeface="Trebuchet MS"/>
              </a:rPr>
              <a:t> </a:t>
            </a:r>
            <a:r>
              <a:rPr sz="2150" dirty="0">
                <a:solidFill>
                  <a:srgbClr val="FFFFFF"/>
                </a:solidFill>
                <a:latin typeface="Trebuchet MS"/>
                <a:cs typeface="Trebuchet MS"/>
              </a:rPr>
              <a:t>have interviewed a candidate, Tier 1 must submit an email to the Staffing Team notifying them that the interview with the nominee is complete.</a:t>
            </a:r>
            <a:endParaRPr sz="2150" dirty="0">
              <a:latin typeface="Trebuchet MS"/>
              <a:cs typeface="Trebuchet MS"/>
            </a:endParaRPr>
          </a:p>
        </p:txBody>
      </p:sp>
      <p:sp>
        <p:nvSpPr>
          <p:cNvPr id="13" name="object 13"/>
          <p:cNvSpPr txBox="1">
            <a:spLocks noGrp="1"/>
          </p:cNvSpPr>
          <p:nvPr>
            <p:ph type="title"/>
          </p:nvPr>
        </p:nvSpPr>
        <p:spPr>
          <a:xfrm>
            <a:off x="1190163" y="733407"/>
            <a:ext cx="7853680" cy="773930"/>
          </a:xfrm>
          <a:prstGeom prst="rect">
            <a:avLst/>
          </a:prstGeom>
        </p:spPr>
        <p:txBody>
          <a:bodyPr vert="horz" wrap="square" lIns="0" tIns="12065" rIns="0" bIns="0" rtlCol="0">
            <a:spAutoFit/>
          </a:bodyPr>
          <a:lstStyle/>
          <a:p>
            <a:pPr marL="12700">
              <a:lnSpc>
                <a:spcPct val="100000"/>
              </a:lnSpc>
              <a:spcBef>
                <a:spcPts val="95"/>
              </a:spcBef>
            </a:pPr>
            <a:r>
              <a:rPr dirty="0"/>
              <a:t>INTERVIEW PROCESS</a:t>
            </a:r>
          </a:p>
        </p:txBody>
      </p:sp>
      <p:sp>
        <p:nvSpPr>
          <p:cNvPr id="14" name="object 14"/>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15" name="object 16">
            <a:extLst>
              <a:ext uri="{FF2B5EF4-FFF2-40B4-BE49-F238E27FC236}">
                <a16:creationId xmlns:a16="http://schemas.microsoft.com/office/drawing/2014/main" id="{396CD126-5BAF-CC3E-F608-B804F7C468D6}"/>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11</a:t>
            </a:r>
            <a:endParaRPr sz="2000" dirty="0">
              <a:solidFill>
                <a:schemeClr val="bg1"/>
              </a:solidFill>
              <a:latin typeface="Trebuchet MS"/>
              <a:cs typeface="Trebuchet MS"/>
            </a:endParaRPr>
          </a:p>
        </p:txBody>
      </p:sp>
      <p:sp>
        <p:nvSpPr>
          <p:cNvPr id="4" name="Holder 5">
            <a:extLst>
              <a:ext uri="{FF2B5EF4-FFF2-40B4-BE49-F238E27FC236}">
                <a16:creationId xmlns:a16="http://schemas.microsoft.com/office/drawing/2014/main" id="{E6C6B525-9852-9E61-5A6F-75804A9519E0}"/>
              </a:ext>
            </a:extLst>
          </p:cNvPr>
          <p:cNvSpPr txBox="1">
            <a:spLocks/>
          </p:cNvSpPr>
          <p:nvPr/>
        </p:nvSpPr>
        <p:spPr>
          <a:xfrm>
            <a:off x="611548" y="10659612"/>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sz="half" idx="2"/>
          </p:nvPr>
        </p:nvSpPr>
        <p:spPr>
          <a:xfrm>
            <a:off x="1906841" y="2922650"/>
            <a:ext cx="5487034" cy="6448047"/>
          </a:xfrm>
          <a:prstGeom prst="rect">
            <a:avLst/>
          </a:prstGeom>
        </p:spPr>
        <p:txBody>
          <a:bodyPr vert="horz" wrap="square" lIns="0" tIns="12065" rIns="0" bIns="0" rtlCol="0">
            <a:spAutoFit/>
          </a:bodyPr>
          <a:lstStyle/>
          <a:p>
            <a:pPr marL="12700" marR="135890" algn="just">
              <a:lnSpc>
                <a:spcPct val="100699"/>
              </a:lnSpc>
              <a:spcBef>
                <a:spcPts val="95"/>
              </a:spcBef>
            </a:pPr>
            <a:r>
              <a:rPr dirty="0"/>
              <a:t>In addition to mission-critical talent, both organizations will also identify</a:t>
            </a:r>
          </a:p>
          <a:p>
            <a:pPr marL="12700" marR="5080" algn="just">
              <a:lnSpc>
                <a:spcPts val="2600"/>
              </a:lnSpc>
              <a:spcBef>
                <a:spcPts val="85"/>
              </a:spcBef>
            </a:pPr>
            <a:r>
              <a:rPr dirty="0"/>
              <a:t>transition-critical talent. These individuals are considered critical to success during a transition period, but not beyond.</a:t>
            </a:r>
          </a:p>
          <a:p>
            <a:pPr>
              <a:lnSpc>
                <a:spcPct val="100000"/>
              </a:lnSpc>
              <a:spcBef>
                <a:spcPts val="335"/>
              </a:spcBef>
            </a:pPr>
            <a:endParaRPr dirty="0"/>
          </a:p>
          <a:p>
            <a:pPr marL="12700" marR="155575">
              <a:lnSpc>
                <a:spcPct val="100699"/>
              </a:lnSpc>
            </a:pPr>
            <a:r>
              <a:rPr dirty="0"/>
              <a:t>The Staffing Team will develop Transition Agreements which you can offer in situations where you need talent temporarily, but not permanently.</a:t>
            </a:r>
          </a:p>
          <a:p>
            <a:pPr>
              <a:lnSpc>
                <a:spcPct val="100000"/>
              </a:lnSpc>
              <a:spcBef>
                <a:spcPts val="535"/>
              </a:spcBef>
            </a:pPr>
            <a:endParaRPr dirty="0"/>
          </a:p>
          <a:p>
            <a:pPr marL="12700" marR="10160">
              <a:lnSpc>
                <a:spcPct val="100699"/>
              </a:lnSpc>
              <a:tabLst>
                <a:tab pos="1604645" algn="l"/>
              </a:tabLst>
            </a:pPr>
            <a:r>
              <a:rPr dirty="0"/>
              <a:t>Individuals who accept Transition Agreements will agree to remain employed and hit specified performance objectives until either a specified date or specified business milestone is achieved. At that point, their employment will terminate and they will receive both their severance (enhanced)</a:t>
            </a:r>
            <a:r>
              <a:rPr lang="en-US" dirty="0"/>
              <a:t> </a:t>
            </a:r>
            <a:r>
              <a:rPr dirty="0"/>
              <a:t>and a transition incentive.</a:t>
            </a:r>
          </a:p>
        </p:txBody>
      </p:sp>
      <p:pic>
        <p:nvPicPr>
          <p:cNvPr id="3" name="object 3"/>
          <p:cNvPicPr/>
          <p:nvPr/>
        </p:nvPicPr>
        <p:blipFill>
          <a:blip r:embed="rId2" cstate="print"/>
          <a:stretch>
            <a:fillRect/>
          </a:stretch>
        </p:blipFill>
        <p:spPr>
          <a:xfrm>
            <a:off x="1333810" y="3042939"/>
            <a:ext cx="143147" cy="143137"/>
          </a:xfrm>
          <a:prstGeom prst="rect">
            <a:avLst/>
          </a:prstGeom>
        </p:spPr>
      </p:pic>
      <p:pic>
        <p:nvPicPr>
          <p:cNvPr id="4" name="object 4"/>
          <p:cNvPicPr/>
          <p:nvPr/>
        </p:nvPicPr>
        <p:blipFill>
          <a:blip r:embed="rId2" cstate="print"/>
          <a:stretch>
            <a:fillRect/>
          </a:stretch>
        </p:blipFill>
        <p:spPr>
          <a:xfrm>
            <a:off x="1333810" y="5064043"/>
            <a:ext cx="143147" cy="143137"/>
          </a:xfrm>
          <a:prstGeom prst="rect">
            <a:avLst/>
          </a:prstGeom>
        </p:spPr>
      </p:pic>
      <p:pic>
        <p:nvPicPr>
          <p:cNvPr id="5" name="object 5"/>
          <p:cNvPicPr/>
          <p:nvPr/>
        </p:nvPicPr>
        <p:blipFill>
          <a:blip r:embed="rId2" cstate="print"/>
          <a:stretch>
            <a:fillRect/>
          </a:stretch>
        </p:blipFill>
        <p:spPr>
          <a:xfrm>
            <a:off x="1333810" y="7085147"/>
            <a:ext cx="143147" cy="143137"/>
          </a:xfrm>
          <a:prstGeom prst="rect">
            <a:avLst/>
          </a:prstGeom>
        </p:spPr>
      </p:pic>
      <p:sp>
        <p:nvSpPr>
          <p:cNvPr id="6" name="object 6"/>
          <p:cNvSpPr txBox="1"/>
          <p:nvPr/>
        </p:nvSpPr>
        <p:spPr>
          <a:xfrm>
            <a:off x="9631681" y="2922650"/>
            <a:ext cx="5963920" cy="1015365"/>
          </a:xfrm>
          <a:prstGeom prst="rect">
            <a:avLst/>
          </a:prstGeom>
        </p:spPr>
        <p:txBody>
          <a:bodyPr vert="horz" wrap="square" lIns="0" tIns="12065" rIns="0" bIns="0" rtlCol="0">
            <a:spAutoFit/>
          </a:bodyPr>
          <a:lstStyle/>
          <a:p>
            <a:pPr marL="12700" marR="5080" algn="just">
              <a:lnSpc>
                <a:spcPct val="100699"/>
              </a:lnSpc>
              <a:spcBef>
                <a:spcPts val="95"/>
              </a:spcBef>
            </a:pPr>
            <a:r>
              <a:rPr sz="2150" dirty="0">
                <a:solidFill>
                  <a:srgbClr val="181818"/>
                </a:solidFill>
                <a:latin typeface="Trebuchet MS"/>
                <a:cs typeface="Trebuchet MS"/>
              </a:rPr>
              <a:t>Transition incentives may vary by job and may include spaced payouts to allow flexibility and renewability of agreements.</a:t>
            </a:r>
            <a:endParaRPr sz="2150" dirty="0">
              <a:latin typeface="Trebuchet MS"/>
              <a:cs typeface="Trebuchet MS"/>
            </a:endParaRPr>
          </a:p>
        </p:txBody>
      </p:sp>
      <p:pic>
        <p:nvPicPr>
          <p:cNvPr id="7" name="object 7"/>
          <p:cNvPicPr/>
          <p:nvPr/>
        </p:nvPicPr>
        <p:blipFill>
          <a:blip r:embed="rId2" cstate="print"/>
          <a:stretch>
            <a:fillRect/>
          </a:stretch>
        </p:blipFill>
        <p:spPr>
          <a:xfrm>
            <a:off x="9058650" y="3042939"/>
            <a:ext cx="143147" cy="143137"/>
          </a:xfrm>
          <a:prstGeom prst="rect">
            <a:avLst/>
          </a:prstGeom>
        </p:spPr>
      </p:pic>
      <p:sp>
        <p:nvSpPr>
          <p:cNvPr id="8" name="object 8"/>
          <p:cNvSpPr txBox="1"/>
          <p:nvPr/>
        </p:nvSpPr>
        <p:spPr>
          <a:xfrm>
            <a:off x="9631681" y="4943756"/>
            <a:ext cx="6304915" cy="1674495"/>
          </a:xfrm>
          <a:prstGeom prst="rect">
            <a:avLst/>
          </a:prstGeom>
        </p:spPr>
        <p:txBody>
          <a:bodyPr vert="horz" wrap="square" lIns="0" tIns="12065" rIns="0" bIns="0" rtlCol="0">
            <a:spAutoFit/>
          </a:bodyPr>
          <a:lstStyle/>
          <a:p>
            <a:pPr marL="12700" marR="5080">
              <a:lnSpc>
                <a:spcPct val="100699"/>
              </a:lnSpc>
              <a:spcBef>
                <a:spcPts val="95"/>
              </a:spcBef>
            </a:pPr>
            <a:r>
              <a:rPr sz="2150" dirty="0">
                <a:solidFill>
                  <a:srgbClr val="181818"/>
                </a:solidFill>
                <a:latin typeface="Trebuchet MS"/>
                <a:cs typeface="Trebuchet MS"/>
              </a:rPr>
              <a:t>Individuals who accept Transition Agreements but fail to stay for the entire transition period will be eligible for severance (enhanced) but their transition incentives may be prorated or eliminated entirely.</a:t>
            </a:r>
            <a:endParaRPr sz="2150" dirty="0">
              <a:latin typeface="Trebuchet MS"/>
              <a:cs typeface="Trebuchet MS"/>
            </a:endParaRPr>
          </a:p>
        </p:txBody>
      </p:sp>
      <p:pic>
        <p:nvPicPr>
          <p:cNvPr id="9" name="object 9"/>
          <p:cNvPicPr/>
          <p:nvPr/>
        </p:nvPicPr>
        <p:blipFill>
          <a:blip r:embed="rId2" cstate="print"/>
          <a:stretch>
            <a:fillRect/>
          </a:stretch>
        </p:blipFill>
        <p:spPr>
          <a:xfrm>
            <a:off x="9058650" y="5064043"/>
            <a:ext cx="143147" cy="143137"/>
          </a:xfrm>
          <a:prstGeom prst="rect">
            <a:avLst/>
          </a:prstGeom>
        </p:spPr>
      </p:pic>
      <p:sp>
        <p:nvSpPr>
          <p:cNvPr id="10" name="object 10"/>
          <p:cNvSpPr txBox="1">
            <a:spLocks noGrp="1"/>
          </p:cNvSpPr>
          <p:nvPr>
            <p:ph type="title"/>
          </p:nvPr>
        </p:nvSpPr>
        <p:spPr>
          <a:xfrm>
            <a:off x="1190163" y="733407"/>
            <a:ext cx="7853680" cy="1227459"/>
          </a:xfrm>
          <a:prstGeom prst="rect">
            <a:avLst/>
          </a:prstGeom>
        </p:spPr>
        <p:txBody>
          <a:bodyPr vert="horz" wrap="square" lIns="0" tIns="461208" rIns="0" bIns="0" rtlCol="0">
            <a:spAutoFit/>
          </a:bodyPr>
          <a:lstStyle/>
          <a:p>
            <a:pPr marL="12700">
              <a:lnSpc>
                <a:spcPct val="100000"/>
              </a:lnSpc>
              <a:spcBef>
                <a:spcPts val="95"/>
              </a:spcBef>
            </a:pPr>
            <a:r>
              <a:rPr dirty="0">
                <a:solidFill>
                  <a:srgbClr val="181818"/>
                </a:solidFill>
              </a:rPr>
              <a:t>TRANSITION AGREEMENTS</a:t>
            </a:r>
          </a:p>
        </p:txBody>
      </p:sp>
      <p:sp>
        <p:nvSpPr>
          <p:cNvPr id="11" name="object 11"/>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12" name="object 16">
            <a:extLst>
              <a:ext uri="{FF2B5EF4-FFF2-40B4-BE49-F238E27FC236}">
                <a16:creationId xmlns:a16="http://schemas.microsoft.com/office/drawing/2014/main" id="{96B4A832-AD07-485D-5EE7-B0BB0CE2E6CF}"/>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12</a:t>
            </a:r>
            <a:endParaRPr sz="2000" dirty="0">
              <a:solidFill>
                <a:schemeClr val="tx1"/>
              </a:solidFill>
              <a:latin typeface="Trebuchet MS"/>
              <a:cs typeface="Trebuchet MS"/>
            </a:endParaRPr>
          </a:p>
        </p:txBody>
      </p:sp>
      <p:sp>
        <p:nvSpPr>
          <p:cNvPr id="13" name="Holder 5">
            <a:extLst>
              <a:ext uri="{FF2B5EF4-FFF2-40B4-BE49-F238E27FC236}">
                <a16:creationId xmlns:a16="http://schemas.microsoft.com/office/drawing/2014/main" id="{33F34CF3-0192-9CD0-B85C-0AF7C5832742}"/>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0FE8D"/>
          </a:solidFill>
        </p:spPr>
        <p:txBody>
          <a:bodyPr wrap="square" lIns="0" tIns="0" rIns="0" bIns="0" rtlCol="0"/>
          <a:lstStyle/>
          <a:p>
            <a:endParaRPr dirty="0"/>
          </a:p>
        </p:txBody>
      </p:sp>
      <p:sp>
        <p:nvSpPr>
          <p:cNvPr id="3" name="object 3"/>
          <p:cNvSpPr txBox="1">
            <a:spLocks noGrp="1"/>
          </p:cNvSpPr>
          <p:nvPr>
            <p:ph type="title"/>
          </p:nvPr>
        </p:nvSpPr>
        <p:spPr>
          <a:xfrm>
            <a:off x="1190163" y="733407"/>
            <a:ext cx="7853680" cy="1089770"/>
          </a:xfrm>
          <a:prstGeom prst="rect">
            <a:avLst/>
          </a:prstGeom>
        </p:spPr>
        <p:txBody>
          <a:bodyPr vert="horz" wrap="square" lIns="0" tIns="324851" rIns="0" bIns="0" rtlCol="0">
            <a:spAutoFit/>
          </a:bodyPr>
          <a:lstStyle/>
          <a:p>
            <a:pPr marL="12700">
              <a:lnSpc>
                <a:spcPct val="100000"/>
              </a:lnSpc>
              <a:spcBef>
                <a:spcPts val="95"/>
              </a:spcBef>
            </a:pPr>
            <a:r>
              <a:rPr dirty="0">
                <a:solidFill>
                  <a:srgbClr val="181818"/>
                </a:solidFill>
              </a:rPr>
              <a:t>SEVERANCE</a:t>
            </a:r>
          </a:p>
        </p:txBody>
      </p:sp>
      <p:sp>
        <p:nvSpPr>
          <p:cNvPr id="4" name="object 4"/>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5" name="object 5"/>
          <p:cNvSpPr/>
          <p:nvPr/>
        </p:nvSpPr>
        <p:spPr>
          <a:xfrm>
            <a:off x="4921316" y="3540718"/>
            <a:ext cx="0" cy="7767955"/>
          </a:xfrm>
          <a:custGeom>
            <a:avLst/>
            <a:gdLst/>
            <a:ahLst/>
            <a:cxnLst/>
            <a:rect l="l" t="t" r="r" b="b"/>
            <a:pathLst>
              <a:path h="7767955">
                <a:moveTo>
                  <a:pt x="0" y="0"/>
                </a:moveTo>
                <a:lnTo>
                  <a:pt x="0" y="7767836"/>
                </a:lnTo>
              </a:path>
            </a:pathLst>
          </a:custGeom>
          <a:ln w="20941">
            <a:solidFill>
              <a:srgbClr val="CF3E30"/>
            </a:solidFill>
          </a:ln>
        </p:spPr>
        <p:txBody>
          <a:bodyPr wrap="square" lIns="0" tIns="0" rIns="0" bIns="0" rtlCol="0"/>
          <a:lstStyle/>
          <a:p>
            <a:endParaRPr dirty="0"/>
          </a:p>
        </p:txBody>
      </p:sp>
      <p:sp>
        <p:nvSpPr>
          <p:cNvPr id="6" name="object 6"/>
          <p:cNvSpPr/>
          <p:nvPr/>
        </p:nvSpPr>
        <p:spPr>
          <a:xfrm>
            <a:off x="10052050" y="3540718"/>
            <a:ext cx="0" cy="7767955"/>
          </a:xfrm>
          <a:custGeom>
            <a:avLst/>
            <a:gdLst/>
            <a:ahLst/>
            <a:cxnLst/>
            <a:rect l="l" t="t" r="r" b="b"/>
            <a:pathLst>
              <a:path h="7767955">
                <a:moveTo>
                  <a:pt x="0" y="0"/>
                </a:moveTo>
                <a:lnTo>
                  <a:pt x="0" y="7767836"/>
                </a:lnTo>
              </a:path>
            </a:pathLst>
          </a:custGeom>
          <a:ln w="20941">
            <a:solidFill>
              <a:srgbClr val="CF3E30"/>
            </a:solidFill>
          </a:ln>
        </p:spPr>
        <p:txBody>
          <a:bodyPr wrap="square" lIns="0" tIns="0" rIns="0" bIns="0" rtlCol="0"/>
          <a:lstStyle/>
          <a:p>
            <a:endParaRPr dirty="0"/>
          </a:p>
        </p:txBody>
      </p:sp>
      <p:sp>
        <p:nvSpPr>
          <p:cNvPr id="7" name="object 7"/>
          <p:cNvSpPr/>
          <p:nvPr/>
        </p:nvSpPr>
        <p:spPr>
          <a:xfrm>
            <a:off x="15182783" y="3540718"/>
            <a:ext cx="0" cy="7767955"/>
          </a:xfrm>
          <a:custGeom>
            <a:avLst/>
            <a:gdLst/>
            <a:ahLst/>
            <a:cxnLst/>
            <a:rect l="l" t="t" r="r" b="b"/>
            <a:pathLst>
              <a:path h="7767955">
                <a:moveTo>
                  <a:pt x="0" y="0"/>
                </a:moveTo>
                <a:lnTo>
                  <a:pt x="0" y="7767836"/>
                </a:lnTo>
              </a:path>
            </a:pathLst>
          </a:custGeom>
          <a:ln w="20941">
            <a:solidFill>
              <a:srgbClr val="CF3E30"/>
            </a:solidFill>
          </a:ln>
        </p:spPr>
        <p:txBody>
          <a:bodyPr wrap="square" lIns="0" tIns="0" rIns="0" bIns="0" rtlCol="0"/>
          <a:lstStyle/>
          <a:p>
            <a:endParaRPr dirty="0"/>
          </a:p>
        </p:txBody>
      </p:sp>
      <p:sp>
        <p:nvSpPr>
          <p:cNvPr id="8" name="object 8"/>
          <p:cNvSpPr txBox="1"/>
          <p:nvPr/>
        </p:nvSpPr>
        <p:spPr>
          <a:xfrm>
            <a:off x="447586" y="5857468"/>
            <a:ext cx="3925570" cy="2334260"/>
          </a:xfrm>
          <a:prstGeom prst="rect">
            <a:avLst/>
          </a:prstGeom>
        </p:spPr>
        <p:txBody>
          <a:bodyPr vert="horz" wrap="square" lIns="0" tIns="12065" rIns="0" bIns="0" rtlCol="0">
            <a:spAutoFit/>
          </a:bodyPr>
          <a:lstStyle/>
          <a:p>
            <a:pPr marL="217170" marR="210185" algn="ctr">
              <a:lnSpc>
                <a:spcPct val="100699"/>
              </a:lnSpc>
              <a:spcBef>
                <a:spcPts val="95"/>
              </a:spcBef>
            </a:pPr>
            <a:r>
              <a:rPr sz="2150" dirty="0">
                <a:solidFill>
                  <a:srgbClr val="181818"/>
                </a:solidFill>
                <a:latin typeface="Trebuchet MS"/>
                <a:cs typeface="Trebuchet MS"/>
              </a:rPr>
              <a:t>Acquiree and Acquirer will offer very similar enhanced severance packages to all employees whose jobs are</a:t>
            </a:r>
            <a:endParaRPr sz="2150" dirty="0">
              <a:latin typeface="Trebuchet MS"/>
              <a:cs typeface="Trebuchet MS"/>
            </a:endParaRPr>
          </a:p>
          <a:p>
            <a:pPr marL="12065" marR="5080" algn="ctr">
              <a:lnSpc>
                <a:spcPts val="2600"/>
              </a:lnSpc>
              <a:spcBef>
                <a:spcPts val="85"/>
              </a:spcBef>
            </a:pPr>
            <a:r>
              <a:rPr sz="2150" dirty="0">
                <a:solidFill>
                  <a:srgbClr val="181818"/>
                </a:solidFill>
                <a:latin typeface="Trebuchet MS"/>
                <a:cs typeface="Trebuchet MS"/>
              </a:rPr>
              <a:t>eliminated as a direct result of the merger (within 24 months after deal Close).</a:t>
            </a:r>
            <a:endParaRPr sz="2150" dirty="0">
              <a:latin typeface="Trebuchet MS"/>
              <a:cs typeface="Trebuchet MS"/>
            </a:endParaRPr>
          </a:p>
        </p:txBody>
      </p:sp>
      <p:sp>
        <p:nvSpPr>
          <p:cNvPr id="9" name="object 9"/>
          <p:cNvSpPr txBox="1"/>
          <p:nvPr/>
        </p:nvSpPr>
        <p:spPr>
          <a:xfrm>
            <a:off x="5746020" y="5857468"/>
            <a:ext cx="3486150" cy="1674495"/>
          </a:xfrm>
          <a:prstGeom prst="rect">
            <a:avLst/>
          </a:prstGeom>
        </p:spPr>
        <p:txBody>
          <a:bodyPr vert="horz" wrap="square" lIns="0" tIns="12065" rIns="0" bIns="0" rtlCol="0">
            <a:spAutoFit/>
          </a:bodyPr>
          <a:lstStyle/>
          <a:p>
            <a:pPr marL="12700" marR="5080" indent="-5080" algn="ctr">
              <a:lnSpc>
                <a:spcPct val="100699"/>
              </a:lnSpc>
              <a:spcBef>
                <a:spcPts val="95"/>
              </a:spcBef>
            </a:pPr>
            <a:r>
              <a:rPr sz="2150" dirty="0">
                <a:solidFill>
                  <a:srgbClr val="181818"/>
                </a:solidFill>
                <a:latin typeface="Trebuchet MS"/>
                <a:cs typeface="Trebuchet MS"/>
              </a:rPr>
              <a:t>If employees are terminated for cause during this period, they will not receive the enhanced severance package.</a:t>
            </a:r>
            <a:endParaRPr sz="2150" dirty="0">
              <a:latin typeface="Trebuchet MS"/>
              <a:cs typeface="Trebuchet MS"/>
            </a:endParaRPr>
          </a:p>
        </p:txBody>
      </p:sp>
      <p:sp>
        <p:nvSpPr>
          <p:cNvPr id="10" name="object 10"/>
          <p:cNvSpPr txBox="1"/>
          <p:nvPr/>
        </p:nvSpPr>
        <p:spPr>
          <a:xfrm>
            <a:off x="10841632" y="5857468"/>
            <a:ext cx="3395345" cy="2004695"/>
          </a:xfrm>
          <a:prstGeom prst="rect">
            <a:avLst/>
          </a:prstGeom>
        </p:spPr>
        <p:txBody>
          <a:bodyPr vert="horz" wrap="square" lIns="0" tIns="12065" rIns="0" bIns="0" rtlCol="0">
            <a:spAutoFit/>
          </a:bodyPr>
          <a:lstStyle/>
          <a:p>
            <a:pPr marL="12700" marR="5080" algn="ctr">
              <a:lnSpc>
                <a:spcPct val="100699"/>
              </a:lnSpc>
              <a:spcBef>
                <a:spcPts val="95"/>
              </a:spcBef>
            </a:pPr>
            <a:r>
              <a:rPr sz="2150" dirty="0">
                <a:solidFill>
                  <a:srgbClr val="181818"/>
                </a:solidFill>
                <a:latin typeface="Trebuchet MS"/>
                <a:cs typeface="Trebuchet MS"/>
              </a:rPr>
              <a:t>If an employee is offered an equivalent or better job than they currently hold, and they decline the offer, they will not be eligible for severance.</a:t>
            </a:r>
            <a:endParaRPr sz="2150" dirty="0">
              <a:latin typeface="Trebuchet MS"/>
              <a:cs typeface="Trebuchet MS"/>
            </a:endParaRPr>
          </a:p>
        </p:txBody>
      </p:sp>
      <p:sp>
        <p:nvSpPr>
          <p:cNvPr id="11" name="object 11"/>
          <p:cNvSpPr txBox="1"/>
          <p:nvPr/>
        </p:nvSpPr>
        <p:spPr>
          <a:xfrm>
            <a:off x="16303314" y="5857468"/>
            <a:ext cx="2630805" cy="1344930"/>
          </a:xfrm>
          <a:prstGeom prst="rect">
            <a:avLst/>
          </a:prstGeom>
        </p:spPr>
        <p:txBody>
          <a:bodyPr vert="horz" wrap="square" lIns="0" tIns="12065" rIns="0" bIns="0" rtlCol="0">
            <a:spAutoFit/>
          </a:bodyPr>
          <a:lstStyle/>
          <a:p>
            <a:pPr marL="12700" marR="5080" algn="ctr">
              <a:lnSpc>
                <a:spcPct val="100699"/>
              </a:lnSpc>
              <a:spcBef>
                <a:spcPts val="95"/>
              </a:spcBef>
            </a:pPr>
            <a:r>
              <a:rPr sz="2150" dirty="0">
                <a:solidFill>
                  <a:srgbClr val="181818"/>
                </a:solidFill>
                <a:latin typeface="Trebuchet MS"/>
                <a:cs typeface="Trebuchet MS"/>
              </a:rPr>
              <a:t>All severance will be paid at the time the employee’s job is terminated.</a:t>
            </a:r>
            <a:endParaRPr sz="2150" dirty="0">
              <a:latin typeface="Trebuchet MS"/>
              <a:cs typeface="Trebuchet MS"/>
            </a:endParaRPr>
          </a:p>
        </p:txBody>
      </p:sp>
      <p:sp>
        <p:nvSpPr>
          <p:cNvPr id="12" name="object 12"/>
          <p:cNvSpPr/>
          <p:nvPr/>
        </p:nvSpPr>
        <p:spPr>
          <a:xfrm>
            <a:off x="1711399" y="4168041"/>
            <a:ext cx="619125" cy="914400"/>
          </a:xfrm>
          <a:custGeom>
            <a:avLst/>
            <a:gdLst/>
            <a:ahLst/>
            <a:cxnLst/>
            <a:rect l="l" t="t" r="r" b="b"/>
            <a:pathLst>
              <a:path w="619125" h="914400">
                <a:moveTo>
                  <a:pt x="618567" y="339183"/>
                </a:moveTo>
                <a:lnTo>
                  <a:pt x="615150" y="278475"/>
                </a:lnTo>
                <a:lnTo>
                  <a:pt x="604898" y="223232"/>
                </a:lnTo>
                <a:lnTo>
                  <a:pt x="587815" y="173454"/>
                </a:lnTo>
                <a:lnTo>
                  <a:pt x="563900" y="129140"/>
                </a:lnTo>
                <a:lnTo>
                  <a:pt x="533156" y="90290"/>
                </a:lnTo>
                <a:lnTo>
                  <a:pt x="496845" y="57788"/>
                </a:lnTo>
                <a:lnTo>
                  <a:pt x="456241" y="32507"/>
                </a:lnTo>
                <a:lnTo>
                  <a:pt x="411343" y="14448"/>
                </a:lnTo>
                <a:lnTo>
                  <a:pt x="362150" y="3612"/>
                </a:lnTo>
                <a:lnTo>
                  <a:pt x="308660" y="0"/>
                </a:lnTo>
                <a:lnTo>
                  <a:pt x="254784" y="3600"/>
                </a:lnTo>
                <a:lnTo>
                  <a:pt x="205397" y="14401"/>
                </a:lnTo>
                <a:lnTo>
                  <a:pt x="160501" y="32401"/>
                </a:lnTo>
                <a:lnTo>
                  <a:pt x="120094" y="57596"/>
                </a:lnTo>
                <a:lnTo>
                  <a:pt x="84175" y="89986"/>
                </a:lnTo>
                <a:lnTo>
                  <a:pt x="53869" y="128752"/>
                </a:lnTo>
                <a:lnTo>
                  <a:pt x="30300" y="173053"/>
                </a:lnTo>
                <a:lnTo>
                  <a:pt x="13466" y="222891"/>
                </a:lnTo>
                <a:lnTo>
                  <a:pt x="3366" y="278267"/>
                </a:lnTo>
                <a:lnTo>
                  <a:pt x="0" y="339183"/>
                </a:lnTo>
                <a:lnTo>
                  <a:pt x="0" y="574652"/>
                </a:lnTo>
                <a:lnTo>
                  <a:pt x="3390" y="635574"/>
                </a:lnTo>
                <a:lnTo>
                  <a:pt x="13562" y="690954"/>
                </a:lnTo>
                <a:lnTo>
                  <a:pt x="30517" y="740794"/>
                </a:lnTo>
                <a:lnTo>
                  <a:pt x="54256" y="785092"/>
                </a:lnTo>
                <a:lnTo>
                  <a:pt x="84782" y="823849"/>
                </a:lnTo>
                <a:lnTo>
                  <a:pt x="120922" y="856247"/>
                </a:lnTo>
                <a:lnTo>
                  <a:pt x="161503" y="881443"/>
                </a:lnTo>
                <a:lnTo>
                  <a:pt x="206525" y="899440"/>
                </a:lnTo>
                <a:lnTo>
                  <a:pt x="255989" y="910237"/>
                </a:lnTo>
                <a:lnTo>
                  <a:pt x="309896" y="913836"/>
                </a:lnTo>
                <a:lnTo>
                  <a:pt x="363356" y="910237"/>
                </a:lnTo>
                <a:lnTo>
                  <a:pt x="412474" y="899440"/>
                </a:lnTo>
                <a:lnTo>
                  <a:pt x="457248" y="881443"/>
                </a:lnTo>
                <a:lnTo>
                  <a:pt x="497678" y="856247"/>
                </a:lnTo>
                <a:lnTo>
                  <a:pt x="533763" y="823849"/>
                </a:lnTo>
                <a:lnTo>
                  <a:pt x="564291" y="785092"/>
                </a:lnTo>
                <a:lnTo>
                  <a:pt x="588036" y="740794"/>
                </a:lnTo>
                <a:lnTo>
                  <a:pt x="604997" y="690954"/>
                </a:lnTo>
                <a:lnTo>
                  <a:pt x="615175" y="635574"/>
                </a:lnTo>
                <a:lnTo>
                  <a:pt x="618567" y="574652"/>
                </a:lnTo>
                <a:lnTo>
                  <a:pt x="618567" y="339183"/>
                </a:lnTo>
                <a:close/>
              </a:path>
              <a:path w="619125" h="914400">
                <a:moveTo>
                  <a:pt x="412982" y="587469"/>
                </a:moveTo>
                <a:lnTo>
                  <a:pt x="411284" y="626414"/>
                </a:lnTo>
                <a:lnTo>
                  <a:pt x="397706" y="689098"/>
                </a:lnTo>
                <a:lnTo>
                  <a:pt x="370906" y="731382"/>
                </a:lnTo>
                <a:lnTo>
                  <a:pt x="332937" y="752574"/>
                </a:lnTo>
                <a:lnTo>
                  <a:pt x="309896" y="755223"/>
                </a:lnTo>
                <a:lnTo>
                  <a:pt x="286307" y="752574"/>
                </a:lnTo>
                <a:lnTo>
                  <a:pt x="247716" y="731382"/>
                </a:lnTo>
                <a:lnTo>
                  <a:pt x="220841" y="689098"/>
                </a:lnTo>
                <a:lnTo>
                  <a:pt x="207271" y="626414"/>
                </a:lnTo>
                <a:lnTo>
                  <a:pt x="205574" y="587469"/>
                </a:lnTo>
                <a:lnTo>
                  <a:pt x="205574" y="325152"/>
                </a:lnTo>
                <a:lnTo>
                  <a:pt x="207251" y="286991"/>
                </a:lnTo>
                <a:lnTo>
                  <a:pt x="220669" y="225077"/>
                </a:lnTo>
                <a:lnTo>
                  <a:pt x="247244" y="182639"/>
                </a:lnTo>
                <a:lnTo>
                  <a:pt x="285370" y="161282"/>
                </a:lnTo>
                <a:lnTo>
                  <a:pt x="308660" y="158612"/>
                </a:lnTo>
                <a:lnTo>
                  <a:pt x="331749" y="161282"/>
                </a:lnTo>
                <a:lnTo>
                  <a:pt x="370027" y="182639"/>
                </a:lnTo>
                <a:lnTo>
                  <a:pt x="397366" y="225077"/>
                </a:lnTo>
                <a:lnTo>
                  <a:pt x="411246" y="286991"/>
                </a:lnTo>
                <a:lnTo>
                  <a:pt x="412982" y="325152"/>
                </a:lnTo>
                <a:lnTo>
                  <a:pt x="412982" y="587469"/>
                </a:lnTo>
                <a:close/>
              </a:path>
            </a:pathLst>
          </a:custGeom>
          <a:ln w="20941">
            <a:solidFill>
              <a:srgbClr val="CF3E30"/>
            </a:solidFill>
          </a:ln>
        </p:spPr>
        <p:txBody>
          <a:bodyPr wrap="square" lIns="0" tIns="0" rIns="0" bIns="0" rtlCol="0"/>
          <a:lstStyle/>
          <a:p>
            <a:endParaRPr dirty="0"/>
          </a:p>
        </p:txBody>
      </p:sp>
      <p:sp>
        <p:nvSpPr>
          <p:cNvPr id="13" name="object 13"/>
          <p:cNvSpPr/>
          <p:nvPr/>
        </p:nvSpPr>
        <p:spPr>
          <a:xfrm>
            <a:off x="2534298" y="4168045"/>
            <a:ext cx="385445" cy="901065"/>
          </a:xfrm>
          <a:custGeom>
            <a:avLst/>
            <a:gdLst/>
            <a:ahLst/>
            <a:cxnLst/>
            <a:rect l="l" t="t" r="r" b="b"/>
            <a:pathLst>
              <a:path w="385444" h="901064">
                <a:moveTo>
                  <a:pt x="384930" y="0"/>
                </a:moveTo>
                <a:lnTo>
                  <a:pt x="0" y="31726"/>
                </a:lnTo>
                <a:lnTo>
                  <a:pt x="0" y="189114"/>
                </a:lnTo>
                <a:lnTo>
                  <a:pt x="178748" y="189114"/>
                </a:lnTo>
                <a:lnTo>
                  <a:pt x="178748" y="901019"/>
                </a:lnTo>
                <a:lnTo>
                  <a:pt x="384930" y="901019"/>
                </a:lnTo>
                <a:lnTo>
                  <a:pt x="384930" y="0"/>
                </a:lnTo>
                <a:close/>
              </a:path>
            </a:pathLst>
          </a:custGeom>
          <a:ln w="20941">
            <a:solidFill>
              <a:srgbClr val="CF3E30"/>
            </a:solidFill>
          </a:ln>
        </p:spPr>
        <p:txBody>
          <a:bodyPr wrap="square" lIns="0" tIns="0" rIns="0" bIns="0" rtlCol="0"/>
          <a:lstStyle/>
          <a:p>
            <a:endParaRPr dirty="0"/>
          </a:p>
        </p:txBody>
      </p:sp>
      <p:sp>
        <p:nvSpPr>
          <p:cNvPr id="14" name="object 14"/>
          <p:cNvSpPr/>
          <p:nvPr/>
        </p:nvSpPr>
        <p:spPr>
          <a:xfrm>
            <a:off x="6815658" y="4168041"/>
            <a:ext cx="619125" cy="914400"/>
          </a:xfrm>
          <a:custGeom>
            <a:avLst/>
            <a:gdLst/>
            <a:ahLst/>
            <a:cxnLst/>
            <a:rect l="l" t="t" r="r" b="b"/>
            <a:pathLst>
              <a:path w="619125" h="914400">
                <a:moveTo>
                  <a:pt x="618567" y="339183"/>
                </a:moveTo>
                <a:lnTo>
                  <a:pt x="615150" y="278475"/>
                </a:lnTo>
                <a:lnTo>
                  <a:pt x="604898" y="223232"/>
                </a:lnTo>
                <a:lnTo>
                  <a:pt x="587815" y="173454"/>
                </a:lnTo>
                <a:lnTo>
                  <a:pt x="563900" y="129140"/>
                </a:lnTo>
                <a:lnTo>
                  <a:pt x="533156" y="90290"/>
                </a:lnTo>
                <a:lnTo>
                  <a:pt x="496845" y="57788"/>
                </a:lnTo>
                <a:lnTo>
                  <a:pt x="456241" y="32507"/>
                </a:lnTo>
                <a:lnTo>
                  <a:pt x="411343" y="14448"/>
                </a:lnTo>
                <a:lnTo>
                  <a:pt x="362150" y="3612"/>
                </a:lnTo>
                <a:lnTo>
                  <a:pt x="308660" y="0"/>
                </a:lnTo>
                <a:lnTo>
                  <a:pt x="254784" y="3600"/>
                </a:lnTo>
                <a:lnTo>
                  <a:pt x="205397" y="14401"/>
                </a:lnTo>
                <a:lnTo>
                  <a:pt x="160501" y="32401"/>
                </a:lnTo>
                <a:lnTo>
                  <a:pt x="120094" y="57596"/>
                </a:lnTo>
                <a:lnTo>
                  <a:pt x="84175" y="89986"/>
                </a:lnTo>
                <a:lnTo>
                  <a:pt x="53869" y="128752"/>
                </a:lnTo>
                <a:lnTo>
                  <a:pt x="30300" y="173053"/>
                </a:lnTo>
                <a:lnTo>
                  <a:pt x="13466" y="222891"/>
                </a:lnTo>
                <a:lnTo>
                  <a:pt x="3366" y="278267"/>
                </a:lnTo>
                <a:lnTo>
                  <a:pt x="0" y="339183"/>
                </a:lnTo>
                <a:lnTo>
                  <a:pt x="0" y="574652"/>
                </a:lnTo>
                <a:lnTo>
                  <a:pt x="3390" y="635574"/>
                </a:lnTo>
                <a:lnTo>
                  <a:pt x="13562" y="690954"/>
                </a:lnTo>
                <a:lnTo>
                  <a:pt x="30517" y="740794"/>
                </a:lnTo>
                <a:lnTo>
                  <a:pt x="54256" y="785092"/>
                </a:lnTo>
                <a:lnTo>
                  <a:pt x="84782" y="823849"/>
                </a:lnTo>
                <a:lnTo>
                  <a:pt x="120922" y="856247"/>
                </a:lnTo>
                <a:lnTo>
                  <a:pt x="161503" y="881443"/>
                </a:lnTo>
                <a:lnTo>
                  <a:pt x="206525" y="899440"/>
                </a:lnTo>
                <a:lnTo>
                  <a:pt x="255989" y="910237"/>
                </a:lnTo>
                <a:lnTo>
                  <a:pt x="309896" y="913836"/>
                </a:lnTo>
                <a:lnTo>
                  <a:pt x="363356" y="910237"/>
                </a:lnTo>
                <a:lnTo>
                  <a:pt x="412474" y="899440"/>
                </a:lnTo>
                <a:lnTo>
                  <a:pt x="457248" y="881443"/>
                </a:lnTo>
                <a:lnTo>
                  <a:pt x="497678" y="856247"/>
                </a:lnTo>
                <a:lnTo>
                  <a:pt x="533763" y="823849"/>
                </a:lnTo>
                <a:lnTo>
                  <a:pt x="564291" y="785092"/>
                </a:lnTo>
                <a:lnTo>
                  <a:pt x="588036" y="740794"/>
                </a:lnTo>
                <a:lnTo>
                  <a:pt x="604997" y="690954"/>
                </a:lnTo>
                <a:lnTo>
                  <a:pt x="615175" y="635574"/>
                </a:lnTo>
                <a:lnTo>
                  <a:pt x="618567" y="574652"/>
                </a:lnTo>
                <a:lnTo>
                  <a:pt x="618567" y="339183"/>
                </a:lnTo>
                <a:close/>
              </a:path>
              <a:path w="619125" h="914400">
                <a:moveTo>
                  <a:pt x="412982" y="587469"/>
                </a:moveTo>
                <a:lnTo>
                  <a:pt x="411284" y="626414"/>
                </a:lnTo>
                <a:lnTo>
                  <a:pt x="397706" y="689098"/>
                </a:lnTo>
                <a:lnTo>
                  <a:pt x="370906" y="731382"/>
                </a:lnTo>
                <a:lnTo>
                  <a:pt x="332937" y="752574"/>
                </a:lnTo>
                <a:lnTo>
                  <a:pt x="309896" y="755223"/>
                </a:lnTo>
                <a:lnTo>
                  <a:pt x="286307" y="752574"/>
                </a:lnTo>
                <a:lnTo>
                  <a:pt x="247716" y="731382"/>
                </a:lnTo>
                <a:lnTo>
                  <a:pt x="220841" y="689098"/>
                </a:lnTo>
                <a:lnTo>
                  <a:pt x="207271" y="626414"/>
                </a:lnTo>
                <a:lnTo>
                  <a:pt x="205574" y="587469"/>
                </a:lnTo>
                <a:lnTo>
                  <a:pt x="205574" y="325152"/>
                </a:lnTo>
                <a:lnTo>
                  <a:pt x="207251" y="286991"/>
                </a:lnTo>
                <a:lnTo>
                  <a:pt x="220669" y="225077"/>
                </a:lnTo>
                <a:lnTo>
                  <a:pt x="247244" y="182639"/>
                </a:lnTo>
                <a:lnTo>
                  <a:pt x="285370" y="161282"/>
                </a:lnTo>
                <a:lnTo>
                  <a:pt x="308660" y="158612"/>
                </a:lnTo>
                <a:lnTo>
                  <a:pt x="331749" y="161282"/>
                </a:lnTo>
                <a:lnTo>
                  <a:pt x="370027" y="182639"/>
                </a:lnTo>
                <a:lnTo>
                  <a:pt x="397366" y="225077"/>
                </a:lnTo>
                <a:lnTo>
                  <a:pt x="411246" y="286991"/>
                </a:lnTo>
                <a:lnTo>
                  <a:pt x="412982" y="325152"/>
                </a:lnTo>
                <a:lnTo>
                  <a:pt x="412982" y="587469"/>
                </a:lnTo>
                <a:close/>
              </a:path>
            </a:pathLst>
          </a:custGeom>
          <a:ln w="20941">
            <a:solidFill>
              <a:srgbClr val="CF3E30"/>
            </a:solidFill>
          </a:ln>
        </p:spPr>
        <p:txBody>
          <a:bodyPr wrap="square" lIns="0" tIns="0" rIns="0" bIns="0" rtlCol="0"/>
          <a:lstStyle/>
          <a:p>
            <a:endParaRPr dirty="0"/>
          </a:p>
        </p:txBody>
      </p:sp>
      <p:sp>
        <p:nvSpPr>
          <p:cNvPr id="15" name="object 15"/>
          <p:cNvSpPr/>
          <p:nvPr/>
        </p:nvSpPr>
        <p:spPr>
          <a:xfrm>
            <a:off x="7550717" y="4168050"/>
            <a:ext cx="640080" cy="901065"/>
          </a:xfrm>
          <a:custGeom>
            <a:avLst/>
            <a:gdLst/>
            <a:ahLst/>
            <a:cxnLst/>
            <a:rect l="l" t="t" r="r" b="b"/>
            <a:pathLst>
              <a:path w="640079" h="901064">
                <a:moveTo>
                  <a:pt x="639917" y="742406"/>
                </a:moveTo>
                <a:lnTo>
                  <a:pt x="297079" y="742406"/>
                </a:lnTo>
                <a:lnTo>
                  <a:pt x="295865" y="739359"/>
                </a:lnTo>
                <a:lnTo>
                  <a:pt x="403841" y="610023"/>
                </a:lnTo>
                <a:lnTo>
                  <a:pt x="447762" y="561749"/>
                </a:lnTo>
                <a:lnTo>
                  <a:pt x="485827" y="518428"/>
                </a:lnTo>
                <a:lnTo>
                  <a:pt x="518036" y="480059"/>
                </a:lnTo>
                <a:lnTo>
                  <a:pt x="544388" y="446641"/>
                </a:lnTo>
                <a:lnTo>
                  <a:pt x="584102" y="384487"/>
                </a:lnTo>
                <a:lnTo>
                  <a:pt x="597828" y="348400"/>
                </a:lnTo>
                <a:lnTo>
                  <a:pt x="606063" y="309913"/>
                </a:lnTo>
                <a:lnTo>
                  <a:pt x="608808" y="269028"/>
                </a:lnTo>
                <a:lnTo>
                  <a:pt x="603851" y="209569"/>
                </a:lnTo>
                <a:lnTo>
                  <a:pt x="588980" y="156859"/>
                </a:lnTo>
                <a:lnTo>
                  <a:pt x="564197" y="110894"/>
                </a:lnTo>
                <a:lnTo>
                  <a:pt x="529502" y="71673"/>
                </a:lnTo>
                <a:lnTo>
                  <a:pt x="495116" y="45872"/>
                </a:lnTo>
                <a:lnTo>
                  <a:pt x="455413" y="25803"/>
                </a:lnTo>
                <a:lnTo>
                  <a:pt x="410392" y="11468"/>
                </a:lnTo>
                <a:lnTo>
                  <a:pt x="360054" y="2867"/>
                </a:lnTo>
                <a:lnTo>
                  <a:pt x="304399" y="0"/>
                </a:lnTo>
                <a:lnTo>
                  <a:pt x="250962" y="3428"/>
                </a:lnTo>
                <a:lnTo>
                  <a:pt x="201917" y="13714"/>
                </a:lnTo>
                <a:lnTo>
                  <a:pt x="157264" y="30856"/>
                </a:lnTo>
                <a:lnTo>
                  <a:pt x="117004" y="54853"/>
                </a:lnTo>
                <a:lnTo>
                  <a:pt x="81138" y="85704"/>
                </a:lnTo>
                <a:lnTo>
                  <a:pt x="50948" y="121494"/>
                </a:lnTo>
                <a:lnTo>
                  <a:pt x="27739" y="160284"/>
                </a:lnTo>
                <a:lnTo>
                  <a:pt x="11512" y="202072"/>
                </a:lnTo>
                <a:lnTo>
                  <a:pt x="2265" y="246857"/>
                </a:lnTo>
                <a:lnTo>
                  <a:pt x="0" y="294640"/>
                </a:lnTo>
                <a:lnTo>
                  <a:pt x="1214" y="298305"/>
                </a:lnTo>
                <a:lnTo>
                  <a:pt x="203135" y="298305"/>
                </a:lnTo>
                <a:lnTo>
                  <a:pt x="204793" y="269162"/>
                </a:lnTo>
                <a:lnTo>
                  <a:pt x="209769" y="242721"/>
                </a:lnTo>
                <a:lnTo>
                  <a:pt x="229668" y="197952"/>
                </a:lnTo>
                <a:lnTo>
                  <a:pt x="261622" y="168441"/>
                </a:lnTo>
                <a:lnTo>
                  <a:pt x="304399" y="158602"/>
                </a:lnTo>
                <a:lnTo>
                  <a:pt x="328268" y="160491"/>
                </a:lnTo>
                <a:lnTo>
                  <a:pt x="365481" y="175596"/>
                </a:lnTo>
                <a:lnTo>
                  <a:pt x="396213" y="224421"/>
                </a:lnTo>
                <a:lnTo>
                  <a:pt x="402008" y="270860"/>
                </a:lnTo>
                <a:lnTo>
                  <a:pt x="400406" y="289659"/>
                </a:lnTo>
                <a:lnTo>
                  <a:pt x="387594" y="332050"/>
                </a:lnTo>
                <a:lnTo>
                  <a:pt x="361747" y="380887"/>
                </a:lnTo>
                <a:lnTo>
                  <a:pt x="321488" y="436402"/>
                </a:lnTo>
                <a:lnTo>
                  <a:pt x="295865" y="466676"/>
                </a:lnTo>
                <a:lnTo>
                  <a:pt x="22564" y="766803"/>
                </a:lnTo>
                <a:lnTo>
                  <a:pt x="22564" y="901009"/>
                </a:lnTo>
                <a:lnTo>
                  <a:pt x="639917" y="901009"/>
                </a:lnTo>
                <a:lnTo>
                  <a:pt x="639917" y="742406"/>
                </a:lnTo>
                <a:close/>
              </a:path>
            </a:pathLst>
          </a:custGeom>
          <a:ln w="20941">
            <a:solidFill>
              <a:srgbClr val="CF3E30"/>
            </a:solidFill>
          </a:ln>
        </p:spPr>
        <p:txBody>
          <a:bodyPr wrap="square" lIns="0" tIns="0" rIns="0" bIns="0" rtlCol="0"/>
          <a:lstStyle/>
          <a:p>
            <a:endParaRPr dirty="0"/>
          </a:p>
        </p:txBody>
      </p:sp>
      <p:sp>
        <p:nvSpPr>
          <p:cNvPr id="16" name="object 16"/>
          <p:cNvSpPr/>
          <p:nvPr/>
        </p:nvSpPr>
        <p:spPr>
          <a:xfrm>
            <a:off x="11865969" y="4168041"/>
            <a:ext cx="619125" cy="914400"/>
          </a:xfrm>
          <a:custGeom>
            <a:avLst/>
            <a:gdLst/>
            <a:ahLst/>
            <a:cxnLst/>
            <a:rect l="l" t="t" r="r" b="b"/>
            <a:pathLst>
              <a:path w="619125" h="914400">
                <a:moveTo>
                  <a:pt x="618567" y="339183"/>
                </a:moveTo>
                <a:lnTo>
                  <a:pt x="615150" y="278475"/>
                </a:lnTo>
                <a:lnTo>
                  <a:pt x="604898" y="223232"/>
                </a:lnTo>
                <a:lnTo>
                  <a:pt x="587815" y="173454"/>
                </a:lnTo>
                <a:lnTo>
                  <a:pt x="563900" y="129140"/>
                </a:lnTo>
                <a:lnTo>
                  <a:pt x="533156" y="90290"/>
                </a:lnTo>
                <a:lnTo>
                  <a:pt x="496845" y="57788"/>
                </a:lnTo>
                <a:lnTo>
                  <a:pt x="456241" y="32507"/>
                </a:lnTo>
                <a:lnTo>
                  <a:pt x="411343" y="14448"/>
                </a:lnTo>
                <a:lnTo>
                  <a:pt x="362150" y="3612"/>
                </a:lnTo>
                <a:lnTo>
                  <a:pt x="308660" y="0"/>
                </a:lnTo>
                <a:lnTo>
                  <a:pt x="254784" y="3600"/>
                </a:lnTo>
                <a:lnTo>
                  <a:pt x="205397" y="14401"/>
                </a:lnTo>
                <a:lnTo>
                  <a:pt x="160501" y="32401"/>
                </a:lnTo>
                <a:lnTo>
                  <a:pt x="120094" y="57596"/>
                </a:lnTo>
                <a:lnTo>
                  <a:pt x="84175" y="89986"/>
                </a:lnTo>
                <a:lnTo>
                  <a:pt x="53869" y="128752"/>
                </a:lnTo>
                <a:lnTo>
                  <a:pt x="30300" y="173053"/>
                </a:lnTo>
                <a:lnTo>
                  <a:pt x="13466" y="222891"/>
                </a:lnTo>
                <a:lnTo>
                  <a:pt x="3366" y="278267"/>
                </a:lnTo>
                <a:lnTo>
                  <a:pt x="0" y="339183"/>
                </a:lnTo>
                <a:lnTo>
                  <a:pt x="0" y="574652"/>
                </a:lnTo>
                <a:lnTo>
                  <a:pt x="3390" y="635574"/>
                </a:lnTo>
                <a:lnTo>
                  <a:pt x="13562" y="690954"/>
                </a:lnTo>
                <a:lnTo>
                  <a:pt x="30517" y="740794"/>
                </a:lnTo>
                <a:lnTo>
                  <a:pt x="54256" y="785092"/>
                </a:lnTo>
                <a:lnTo>
                  <a:pt x="84782" y="823849"/>
                </a:lnTo>
                <a:lnTo>
                  <a:pt x="120922" y="856247"/>
                </a:lnTo>
                <a:lnTo>
                  <a:pt x="161503" y="881443"/>
                </a:lnTo>
                <a:lnTo>
                  <a:pt x="206525" y="899440"/>
                </a:lnTo>
                <a:lnTo>
                  <a:pt x="255989" y="910237"/>
                </a:lnTo>
                <a:lnTo>
                  <a:pt x="309896" y="913836"/>
                </a:lnTo>
                <a:lnTo>
                  <a:pt x="363356" y="910237"/>
                </a:lnTo>
                <a:lnTo>
                  <a:pt x="412474" y="899440"/>
                </a:lnTo>
                <a:lnTo>
                  <a:pt x="457248" y="881443"/>
                </a:lnTo>
                <a:lnTo>
                  <a:pt x="497678" y="856247"/>
                </a:lnTo>
                <a:lnTo>
                  <a:pt x="533763" y="823849"/>
                </a:lnTo>
                <a:lnTo>
                  <a:pt x="564291" y="785092"/>
                </a:lnTo>
                <a:lnTo>
                  <a:pt x="588036" y="740794"/>
                </a:lnTo>
                <a:lnTo>
                  <a:pt x="604997" y="690954"/>
                </a:lnTo>
                <a:lnTo>
                  <a:pt x="615175" y="635574"/>
                </a:lnTo>
                <a:lnTo>
                  <a:pt x="618567" y="574652"/>
                </a:lnTo>
                <a:lnTo>
                  <a:pt x="618567" y="339183"/>
                </a:lnTo>
                <a:close/>
              </a:path>
              <a:path w="619125" h="914400">
                <a:moveTo>
                  <a:pt x="412982" y="587469"/>
                </a:moveTo>
                <a:lnTo>
                  <a:pt x="411284" y="626414"/>
                </a:lnTo>
                <a:lnTo>
                  <a:pt x="397706" y="689098"/>
                </a:lnTo>
                <a:lnTo>
                  <a:pt x="370906" y="731382"/>
                </a:lnTo>
                <a:lnTo>
                  <a:pt x="332937" y="752574"/>
                </a:lnTo>
                <a:lnTo>
                  <a:pt x="309896" y="755223"/>
                </a:lnTo>
                <a:lnTo>
                  <a:pt x="286307" y="752574"/>
                </a:lnTo>
                <a:lnTo>
                  <a:pt x="247716" y="731382"/>
                </a:lnTo>
                <a:lnTo>
                  <a:pt x="220841" y="689098"/>
                </a:lnTo>
                <a:lnTo>
                  <a:pt x="207271" y="626414"/>
                </a:lnTo>
                <a:lnTo>
                  <a:pt x="205574" y="587469"/>
                </a:lnTo>
                <a:lnTo>
                  <a:pt x="205574" y="325152"/>
                </a:lnTo>
                <a:lnTo>
                  <a:pt x="207251" y="286991"/>
                </a:lnTo>
                <a:lnTo>
                  <a:pt x="220669" y="225077"/>
                </a:lnTo>
                <a:lnTo>
                  <a:pt x="247244" y="182639"/>
                </a:lnTo>
                <a:lnTo>
                  <a:pt x="285370" y="161282"/>
                </a:lnTo>
                <a:lnTo>
                  <a:pt x="308660" y="158612"/>
                </a:lnTo>
                <a:lnTo>
                  <a:pt x="331749" y="161282"/>
                </a:lnTo>
                <a:lnTo>
                  <a:pt x="370027" y="182639"/>
                </a:lnTo>
                <a:lnTo>
                  <a:pt x="397366" y="225077"/>
                </a:lnTo>
                <a:lnTo>
                  <a:pt x="411246" y="286991"/>
                </a:lnTo>
                <a:lnTo>
                  <a:pt x="412982" y="325152"/>
                </a:lnTo>
                <a:lnTo>
                  <a:pt x="412982" y="587469"/>
                </a:lnTo>
                <a:close/>
              </a:path>
            </a:pathLst>
          </a:custGeom>
          <a:ln w="20941">
            <a:solidFill>
              <a:srgbClr val="CF3E30"/>
            </a:solidFill>
          </a:ln>
        </p:spPr>
        <p:txBody>
          <a:bodyPr wrap="square" lIns="0" tIns="0" rIns="0" bIns="0" rtlCol="0"/>
          <a:lstStyle/>
          <a:p>
            <a:endParaRPr dirty="0"/>
          </a:p>
        </p:txBody>
      </p:sp>
      <p:sp>
        <p:nvSpPr>
          <p:cNvPr id="17" name="object 17"/>
          <p:cNvSpPr/>
          <p:nvPr/>
        </p:nvSpPr>
        <p:spPr>
          <a:xfrm>
            <a:off x="12608962" y="4168044"/>
            <a:ext cx="640715" cy="914400"/>
          </a:xfrm>
          <a:custGeom>
            <a:avLst/>
            <a:gdLst/>
            <a:ahLst/>
            <a:cxnLst/>
            <a:rect l="l" t="t" r="r" b="b"/>
            <a:pathLst>
              <a:path w="640715" h="914400">
                <a:moveTo>
                  <a:pt x="208014" y="370899"/>
                </a:moveTo>
                <a:lnTo>
                  <a:pt x="208014" y="524015"/>
                </a:lnTo>
                <a:lnTo>
                  <a:pt x="305613" y="524015"/>
                </a:lnTo>
                <a:lnTo>
                  <a:pt x="334686" y="525864"/>
                </a:lnTo>
                <a:lnTo>
                  <a:pt x="382422" y="540660"/>
                </a:lnTo>
                <a:lnTo>
                  <a:pt x="415902" y="570594"/>
                </a:lnTo>
                <a:lnTo>
                  <a:pt x="432833" y="617720"/>
                </a:lnTo>
                <a:lnTo>
                  <a:pt x="434950" y="647854"/>
                </a:lnTo>
                <a:lnTo>
                  <a:pt x="432718" y="669797"/>
                </a:lnTo>
                <a:lnTo>
                  <a:pt x="414873" y="708081"/>
                </a:lnTo>
                <a:lnTo>
                  <a:pt x="380176" y="737898"/>
                </a:lnTo>
                <a:lnTo>
                  <a:pt x="334573" y="753298"/>
                </a:lnTo>
                <a:lnTo>
                  <a:pt x="308063" y="755223"/>
                </a:lnTo>
                <a:lnTo>
                  <a:pt x="285910" y="753432"/>
                </a:lnTo>
                <a:lnTo>
                  <a:pt x="247779" y="739099"/>
                </a:lnTo>
                <a:lnTo>
                  <a:pt x="218722" y="711306"/>
                </a:lnTo>
                <a:lnTo>
                  <a:pt x="203777" y="675314"/>
                </a:lnTo>
                <a:lnTo>
                  <a:pt x="201910" y="654566"/>
                </a:lnTo>
                <a:lnTo>
                  <a:pt x="1214" y="654566"/>
                </a:lnTo>
                <a:lnTo>
                  <a:pt x="2602" y="705648"/>
                </a:lnTo>
                <a:lnTo>
                  <a:pt x="12870" y="748366"/>
                </a:lnTo>
                <a:lnTo>
                  <a:pt x="30803" y="786374"/>
                </a:lnTo>
                <a:lnTo>
                  <a:pt x="56401" y="819671"/>
                </a:lnTo>
                <a:lnTo>
                  <a:pt x="89662" y="848256"/>
                </a:lnTo>
                <a:lnTo>
                  <a:pt x="128071" y="871864"/>
                </a:lnTo>
                <a:lnTo>
                  <a:pt x="169114" y="890226"/>
                </a:lnTo>
                <a:lnTo>
                  <a:pt x="212794" y="903342"/>
                </a:lnTo>
                <a:lnTo>
                  <a:pt x="259110" y="911212"/>
                </a:lnTo>
                <a:lnTo>
                  <a:pt x="308063" y="913836"/>
                </a:lnTo>
                <a:lnTo>
                  <a:pt x="364071" y="911041"/>
                </a:lnTo>
                <a:lnTo>
                  <a:pt x="415956" y="902658"/>
                </a:lnTo>
                <a:lnTo>
                  <a:pt x="463719" y="888688"/>
                </a:lnTo>
                <a:lnTo>
                  <a:pt x="507361" y="869129"/>
                </a:lnTo>
                <a:lnTo>
                  <a:pt x="546883" y="843984"/>
                </a:lnTo>
                <a:lnTo>
                  <a:pt x="580594" y="813956"/>
                </a:lnTo>
                <a:lnTo>
                  <a:pt x="606814" y="779758"/>
                </a:lnTo>
                <a:lnTo>
                  <a:pt x="625542" y="741389"/>
                </a:lnTo>
                <a:lnTo>
                  <a:pt x="636779" y="698846"/>
                </a:lnTo>
                <a:lnTo>
                  <a:pt x="640524" y="652126"/>
                </a:lnTo>
                <a:lnTo>
                  <a:pt x="638084" y="615739"/>
                </a:lnTo>
                <a:lnTo>
                  <a:pt x="618561" y="551533"/>
                </a:lnTo>
                <a:lnTo>
                  <a:pt x="579902" y="498994"/>
                </a:lnTo>
                <a:lnTo>
                  <a:pt x="524389" y="459493"/>
                </a:lnTo>
                <a:lnTo>
                  <a:pt x="490456" y="444719"/>
                </a:lnTo>
                <a:lnTo>
                  <a:pt x="520231" y="428746"/>
                </a:lnTo>
                <a:lnTo>
                  <a:pt x="569953" y="388789"/>
                </a:lnTo>
                <a:lnTo>
                  <a:pt x="605908" y="338878"/>
                </a:lnTo>
                <a:lnTo>
                  <a:pt x="624206" y="283363"/>
                </a:lnTo>
                <a:lnTo>
                  <a:pt x="626494" y="253772"/>
                </a:lnTo>
                <a:lnTo>
                  <a:pt x="621059" y="196530"/>
                </a:lnTo>
                <a:lnTo>
                  <a:pt x="604759" y="146185"/>
                </a:lnTo>
                <a:lnTo>
                  <a:pt x="577593" y="102736"/>
                </a:lnTo>
                <a:lnTo>
                  <a:pt x="539564" y="66186"/>
                </a:lnTo>
                <a:lnTo>
                  <a:pt x="502486" y="42363"/>
                </a:lnTo>
                <a:lnTo>
                  <a:pt x="460798" y="23831"/>
                </a:lnTo>
                <a:lnTo>
                  <a:pt x="414498" y="10592"/>
                </a:lnTo>
                <a:lnTo>
                  <a:pt x="363587" y="2648"/>
                </a:lnTo>
                <a:lnTo>
                  <a:pt x="308063" y="0"/>
                </a:lnTo>
                <a:lnTo>
                  <a:pt x="259782" y="2636"/>
                </a:lnTo>
                <a:lnTo>
                  <a:pt x="214503" y="10543"/>
                </a:lnTo>
                <a:lnTo>
                  <a:pt x="172227" y="23723"/>
                </a:lnTo>
                <a:lnTo>
                  <a:pt x="132951" y="42173"/>
                </a:lnTo>
                <a:lnTo>
                  <a:pt x="96677" y="65893"/>
                </a:lnTo>
                <a:lnTo>
                  <a:pt x="58878" y="101348"/>
                </a:lnTo>
                <a:lnTo>
                  <a:pt x="32400" y="141838"/>
                </a:lnTo>
                <a:lnTo>
                  <a:pt x="17245" y="187363"/>
                </a:lnTo>
                <a:lnTo>
                  <a:pt x="13413" y="237919"/>
                </a:lnTo>
                <a:lnTo>
                  <a:pt x="14627" y="241573"/>
                </a:lnTo>
                <a:lnTo>
                  <a:pt x="214726" y="241573"/>
                </a:lnTo>
                <a:lnTo>
                  <a:pt x="216422" y="223865"/>
                </a:lnTo>
                <a:lnTo>
                  <a:pt x="221511" y="207947"/>
                </a:lnTo>
                <a:lnTo>
                  <a:pt x="256181" y="171480"/>
                </a:lnTo>
                <a:lnTo>
                  <a:pt x="308063" y="158612"/>
                </a:lnTo>
                <a:lnTo>
                  <a:pt x="332648" y="160424"/>
                </a:lnTo>
                <a:lnTo>
                  <a:pt x="373825" y="174913"/>
                </a:lnTo>
                <a:lnTo>
                  <a:pt x="403757" y="202862"/>
                </a:lnTo>
                <a:lnTo>
                  <a:pt x="419011" y="238095"/>
                </a:lnTo>
                <a:lnTo>
                  <a:pt x="420919" y="258054"/>
                </a:lnTo>
                <a:lnTo>
                  <a:pt x="419048" y="283141"/>
                </a:lnTo>
                <a:lnTo>
                  <a:pt x="404097" y="324622"/>
                </a:lnTo>
                <a:lnTo>
                  <a:pt x="374472" y="354091"/>
                </a:lnTo>
                <a:lnTo>
                  <a:pt x="331766" y="369032"/>
                </a:lnTo>
                <a:lnTo>
                  <a:pt x="305613" y="370899"/>
                </a:lnTo>
                <a:lnTo>
                  <a:pt x="208014" y="370899"/>
                </a:lnTo>
                <a:close/>
              </a:path>
            </a:pathLst>
          </a:custGeom>
          <a:ln w="20941">
            <a:solidFill>
              <a:srgbClr val="CF3E30"/>
            </a:solidFill>
          </a:ln>
        </p:spPr>
        <p:txBody>
          <a:bodyPr wrap="square" lIns="0" tIns="0" rIns="0" bIns="0" rtlCol="0"/>
          <a:lstStyle/>
          <a:p>
            <a:endParaRPr dirty="0"/>
          </a:p>
        </p:txBody>
      </p:sp>
      <p:sp>
        <p:nvSpPr>
          <p:cNvPr id="18" name="object 18"/>
          <p:cNvSpPr/>
          <p:nvPr/>
        </p:nvSpPr>
        <p:spPr>
          <a:xfrm>
            <a:off x="16945238" y="4168041"/>
            <a:ext cx="619125" cy="914400"/>
          </a:xfrm>
          <a:custGeom>
            <a:avLst/>
            <a:gdLst/>
            <a:ahLst/>
            <a:cxnLst/>
            <a:rect l="l" t="t" r="r" b="b"/>
            <a:pathLst>
              <a:path w="619125" h="914400">
                <a:moveTo>
                  <a:pt x="618567" y="339183"/>
                </a:moveTo>
                <a:lnTo>
                  <a:pt x="615150" y="278475"/>
                </a:lnTo>
                <a:lnTo>
                  <a:pt x="604898" y="223232"/>
                </a:lnTo>
                <a:lnTo>
                  <a:pt x="587815" y="173454"/>
                </a:lnTo>
                <a:lnTo>
                  <a:pt x="563900" y="129140"/>
                </a:lnTo>
                <a:lnTo>
                  <a:pt x="533156" y="90290"/>
                </a:lnTo>
                <a:lnTo>
                  <a:pt x="496845" y="57788"/>
                </a:lnTo>
                <a:lnTo>
                  <a:pt x="456241" y="32507"/>
                </a:lnTo>
                <a:lnTo>
                  <a:pt x="411343" y="14448"/>
                </a:lnTo>
                <a:lnTo>
                  <a:pt x="362150" y="3612"/>
                </a:lnTo>
                <a:lnTo>
                  <a:pt x="308660" y="0"/>
                </a:lnTo>
                <a:lnTo>
                  <a:pt x="254784" y="3600"/>
                </a:lnTo>
                <a:lnTo>
                  <a:pt x="205397" y="14401"/>
                </a:lnTo>
                <a:lnTo>
                  <a:pt x="160501" y="32401"/>
                </a:lnTo>
                <a:lnTo>
                  <a:pt x="120094" y="57596"/>
                </a:lnTo>
                <a:lnTo>
                  <a:pt x="84175" y="89986"/>
                </a:lnTo>
                <a:lnTo>
                  <a:pt x="53869" y="128752"/>
                </a:lnTo>
                <a:lnTo>
                  <a:pt x="30300" y="173053"/>
                </a:lnTo>
                <a:lnTo>
                  <a:pt x="13466" y="222891"/>
                </a:lnTo>
                <a:lnTo>
                  <a:pt x="3366" y="278267"/>
                </a:lnTo>
                <a:lnTo>
                  <a:pt x="0" y="339183"/>
                </a:lnTo>
                <a:lnTo>
                  <a:pt x="0" y="574652"/>
                </a:lnTo>
                <a:lnTo>
                  <a:pt x="3390" y="635574"/>
                </a:lnTo>
                <a:lnTo>
                  <a:pt x="13562" y="690954"/>
                </a:lnTo>
                <a:lnTo>
                  <a:pt x="30517" y="740794"/>
                </a:lnTo>
                <a:lnTo>
                  <a:pt x="54256" y="785092"/>
                </a:lnTo>
                <a:lnTo>
                  <a:pt x="84782" y="823849"/>
                </a:lnTo>
                <a:lnTo>
                  <a:pt x="120922" y="856247"/>
                </a:lnTo>
                <a:lnTo>
                  <a:pt x="161503" y="881443"/>
                </a:lnTo>
                <a:lnTo>
                  <a:pt x="206525" y="899440"/>
                </a:lnTo>
                <a:lnTo>
                  <a:pt x="255989" y="910237"/>
                </a:lnTo>
                <a:lnTo>
                  <a:pt x="309896" y="913836"/>
                </a:lnTo>
                <a:lnTo>
                  <a:pt x="363356" y="910237"/>
                </a:lnTo>
                <a:lnTo>
                  <a:pt x="412474" y="899440"/>
                </a:lnTo>
                <a:lnTo>
                  <a:pt x="457248" y="881443"/>
                </a:lnTo>
                <a:lnTo>
                  <a:pt x="497678" y="856247"/>
                </a:lnTo>
                <a:lnTo>
                  <a:pt x="533763" y="823849"/>
                </a:lnTo>
                <a:lnTo>
                  <a:pt x="564291" y="785092"/>
                </a:lnTo>
                <a:lnTo>
                  <a:pt x="588036" y="740794"/>
                </a:lnTo>
                <a:lnTo>
                  <a:pt x="604997" y="690954"/>
                </a:lnTo>
                <a:lnTo>
                  <a:pt x="615175" y="635574"/>
                </a:lnTo>
                <a:lnTo>
                  <a:pt x="618567" y="574652"/>
                </a:lnTo>
                <a:lnTo>
                  <a:pt x="618567" y="339183"/>
                </a:lnTo>
                <a:close/>
              </a:path>
              <a:path w="619125" h="914400">
                <a:moveTo>
                  <a:pt x="412982" y="587469"/>
                </a:moveTo>
                <a:lnTo>
                  <a:pt x="411284" y="626414"/>
                </a:lnTo>
                <a:lnTo>
                  <a:pt x="397706" y="689098"/>
                </a:lnTo>
                <a:lnTo>
                  <a:pt x="370906" y="731382"/>
                </a:lnTo>
                <a:lnTo>
                  <a:pt x="332937" y="752574"/>
                </a:lnTo>
                <a:lnTo>
                  <a:pt x="309896" y="755223"/>
                </a:lnTo>
                <a:lnTo>
                  <a:pt x="286307" y="752574"/>
                </a:lnTo>
                <a:lnTo>
                  <a:pt x="247716" y="731382"/>
                </a:lnTo>
                <a:lnTo>
                  <a:pt x="220841" y="689098"/>
                </a:lnTo>
                <a:lnTo>
                  <a:pt x="207271" y="626414"/>
                </a:lnTo>
                <a:lnTo>
                  <a:pt x="205574" y="587469"/>
                </a:lnTo>
                <a:lnTo>
                  <a:pt x="205574" y="325152"/>
                </a:lnTo>
                <a:lnTo>
                  <a:pt x="207251" y="286991"/>
                </a:lnTo>
                <a:lnTo>
                  <a:pt x="220669" y="225077"/>
                </a:lnTo>
                <a:lnTo>
                  <a:pt x="247244" y="182639"/>
                </a:lnTo>
                <a:lnTo>
                  <a:pt x="285370" y="161282"/>
                </a:lnTo>
                <a:lnTo>
                  <a:pt x="308660" y="158612"/>
                </a:lnTo>
                <a:lnTo>
                  <a:pt x="331749" y="161282"/>
                </a:lnTo>
                <a:lnTo>
                  <a:pt x="370027" y="182639"/>
                </a:lnTo>
                <a:lnTo>
                  <a:pt x="397366" y="225077"/>
                </a:lnTo>
                <a:lnTo>
                  <a:pt x="411246" y="286991"/>
                </a:lnTo>
                <a:lnTo>
                  <a:pt x="412982" y="325152"/>
                </a:lnTo>
                <a:lnTo>
                  <a:pt x="412982" y="587469"/>
                </a:lnTo>
                <a:close/>
              </a:path>
            </a:pathLst>
          </a:custGeom>
          <a:ln w="20941">
            <a:solidFill>
              <a:srgbClr val="CF3E30"/>
            </a:solidFill>
          </a:ln>
        </p:spPr>
        <p:txBody>
          <a:bodyPr wrap="square" lIns="0" tIns="0" rIns="0" bIns="0" rtlCol="0"/>
          <a:lstStyle/>
          <a:p>
            <a:endParaRPr dirty="0"/>
          </a:p>
        </p:txBody>
      </p:sp>
      <p:sp>
        <p:nvSpPr>
          <p:cNvPr id="19" name="object 19"/>
          <p:cNvSpPr/>
          <p:nvPr/>
        </p:nvSpPr>
        <p:spPr>
          <a:xfrm>
            <a:off x="17670538" y="4180859"/>
            <a:ext cx="661670" cy="888365"/>
          </a:xfrm>
          <a:custGeom>
            <a:avLst/>
            <a:gdLst/>
            <a:ahLst/>
            <a:cxnLst/>
            <a:rect l="l" t="t" r="r" b="b"/>
            <a:pathLst>
              <a:path w="661669" h="888364">
                <a:moveTo>
                  <a:pt x="571595" y="0"/>
                </a:moveTo>
                <a:lnTo>
                  <a:pt x="365412" y="0"/>
                </a:lnTo>
                <a:lnTo>
                  <a:pt x="365412" y="1832"/>
                </a:lnTo>
                <a:lnTo>
                  <a:pt x="0" y="574034"/>
                </a:lnTo>
                <a:lnTo>
                  <a:pt x="12198" y="700921"/>
                </a:lnTo>
                <a:lnTo>
                  <a:pt x="365412" y="700921"/>
                </a:lnTo>
                <a:lnTo>
                  <a:pt x="365412" y="888203"/>
                </a:lnTo>
                <a:lnTo>
                  <a:pt x="571595" y="888203"/>
                </a:lnTo>
                <a:lnTo>
                  <a:pt x="571595" y="700921"/>
                </a:lnTo>
                <a:lnTo>
                  <a:pt x="661267" y="700921"/>
                </a:lnTo>
                <a:lnTo>
                  <a:pt x="661267" y="541103"/>
                </a:lnTo>
                <a:lnTo>
                  <a:pt x="571595" y="541103"/>
                </a:lnTo>
                <a:lnTo>
                  <a:pt x="571595" y="0"/>
                </a:lnTo>
                <a:close/>
              </a:path>
              <a:path w="661669" h="888364">
                <a:moveTo>
                  <a:pt x="339172" y="309896"/>
                </a:moveTo>
                <a:lnTo>
                  <a:pt x="361748" y="264149"/>
                </a:lnTo>
                <a:lnTo>
                  <a:pt x="365412" y="264756"/>
                </a:lnTo>
                <a:lnTo>
                  <a:pt x="365412" y="541103"/>
                </a:lnTo>
                <a:lnTo>
                  <a:pt x="176905" y="541103"/>
                </a:lnTo>
                <a:lnTo>
                  <a:pt x="339172" y="309896"/>
                </a:lnTo>
                <a:close/>
              </a:path>
            </a:pathLst>
          </a:custGeom>
          <a:ln w="20941">
            <a:solidFill>
              <a:srgbClr val="CF3E30"/>
            </a:solidFill>
          </a:ln>
        </p:spPr>
        <p:txBody>
          <a:bodyPr wrap="square" lIns="0" tIns="0" rIns="0" bIns="0" rtlCol="0"/>
          <a:lstStyle/>
          <a:p>
            <a:endParaRPr dirty="0"/>
          </a:p>
        </p:txBody>
      </p:sp>
      <p:sp>
        <p:nvSpPr>
          <p:cNvPr id="20" name="object 16">
            <a:extLst>
              <a:ext uri="{FF2B5EF4-FFF2-40B4-BE49-F238E27FC236}">
                <a16:creationId xmlns:a16="http://schemas.microsoft.com/office/drawing/2014/main" id="{C4E02A19-B3D3-BD34-9FD5-44D81516A2DF}"/>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13</a:t>
            </a:r>
            <a:endParaRPr sz="2000" dirty="0">
              <a:solidFill>
                <a:schemeClr val="tx1"/>
              </a:solidFill>
              <a:latin typeface="Trebuchet MS"/>
              <a:cs typeface="Trebuchet MS"/>
            </a:endParaRPr>
          </a:p>
        </p:txBody>
      </p:sp>
      <p:sp>
        <p:nvSpPr>
          <p:cNvPr id="21" name="Holder 5">
            <a:extLst>
              <a:ext uri="{FF2B5EF4-FFF2-40B4-BE49-F238E27FC236}">
                <a16:creationId xmlns:a16="http://schemas.microsoft.com/office/drawing/2014/main" id="{4AD521B8-DA54-AC53-07CA-73EE8B13C258}"/>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3" name="object 3"/>
          <p:cNvSpPr txBox="1">
            <a:spLocks noGrp="1"/>
          </p:cNvSpPr>
          <p:nvPr>
            <p:ph type="title"/>
          </p:nvPr>
        </p:nvSpPr>
        <p:spPr>
          <a:xfrm>
            <a:off x="1190163" y="733407"/>
            <a:ext cx="7853680" cy="1089780"/>
          </a:xfrm>
          <a:prstGeom prst="rect">
            <a:avLst/>
          </a:prstGeom>
        </p:spPr>
        <p:txBody>
          <a:bodyPr vert="horz" wrap="square" lIns="0" tIns="324861" rIns="0" bIns="0" rtlCol="0">
            <a:spAutoFit/>
          </a:bodyPr>
          <a:lstStyle/>
          <a:p>
            <a:pPr marL="12700">
              <a:lnSpc>
                <a:spcPct val="100000"/>
              </a:lnSpc>
              <a:spcBef>
                <a:spcPts val="95"/>
              </a:spcBef>
            </a:pPr>
            <a:r>
              <a:rPr lang="en-US" dirty="0"/>
              <a:t>REDUCTIONS IN FORCE</a:t>
            </a:r>
          </a:p>
        </p:txBody>
      </p:sp>
      <p:sp>
        <p:nvSpPr>
          <p:cNvPr id="7" name="object 7"/>
          <p:cNvSpPr/>
          <p:nvPr/>
        </p:nvSpPr>
        <p:spPr>
          <a:xfrm>
            <a:off x="2159573" y="4757851"/>
            <a:ext cx="7767955" cy="0"/>
          </a:xfrm>
          <a:custGeom>
            <a:avLst/>
            <a:gdLst/>
            <a:ahLst/>
            <a:cxnLst/>
            <a:rect l="l" t="t" r="r" b="b"/>
            <a:pathLst>
              <a:path w="7767955">
                <a:moveTo>
                  <a:pt x="7767836" y="0"/>
                </a:moveTo>
                <a:lnTo>
                  <a:pt x="0" y="0"/>
                </a:lnTo>
              </a:path>
            </a:pathLst>
          </a:custGeom>
          <a:ln w="10470">
            <a:solidFill>
              <a:srgbClr val="B0FE8D"/>
            </a:solidFill>
          </a:ln>
        </p:spPr>
        <p:txBody>
          <a:bodyPr wrap="square" lIns="0" tIns="0" rIns="0" bIns="0" rtlCol="0"/>
          <a:lstStyle/>
          <a:p>
            <a:endParaRPr dirty="0"/>
          </a:p>
        </p:txBody>
      </p:sp>
      <p:sp>
        <p:nvSpPr>
          <p:cNvPr id="8" name="object 8"/>
          <p:cNvSpPr/>
          <p:nvPr/>
        </p:nvSpPr>
        <p:spPr>
          <a:xfrm>
            <a:off x="2159573" y="7388494"/>
            <a:ext cx="7767955" cy="0"/>
          </a:xfrm>
          <a:custGeom>
            <a:avLst/>
            <a:gdLst/>
            <a:ahLst/>
            <a:cxnLst/>
            <a:rect l="l" t="t" r="r" b="b"/>
            <a:pathLst>
              <a:path w="7767955">
                <a:moveTo>
                  <a:pt x="7767836" y="0"/>
                </a:moveTo>
                <a:lnTo>
                  <a:pt x="0" y="0"/>
                </a:lnTo>
              </a:path>
            </a:pathLst>
          </a:custGeom>
          <a:ln w="10470">
            <a:solidFill>
              <a:srgbClr val="B0FE8D"/>
            </a:solidFill>
          </a:ln>
        </p:spPr>
        <p:txBody>
          <a:bodyPr wrap="square" lIns="0" tIns="0" rIns="0" bIns="0" rtlCol="0"/>
          <a:lstStyle/>
          <a:p>
            <a:endParaRPr dirty="0"/>
          </a:p>
        </p:txBody>
      </p:sp>
      <p:sp>
        <p:nvSpPr>
          <p:cNvPr id="9" name="object 9"/>
          <p:cNvSpPr/>
          <p:nvPr/>
        </p:nvSpPr>
        <p:spPr>
          <a:xfrm>
            <a:off x="2159573" y="9414069"/>
            <a:ext cx="7767955" cy="0"/>
          </a:xfrm>
          <a:custGeom>
            <a:avLst/>
            <a:gdLst/>
            <a:ahLst/>
            <a:cxnLst/>
            <a:rect l="l" t="t" r="r" b="b"/>
            <a:pathLst>
              <a:path w="7767955">
                <a:moveTo>
                  <a:pt x="7767836" y="0"/>
                </a:moveTo>
                <a:lnTo>
                  <a:pt x="0" y="0"/>
                </a:lnTo>
              </a:path>
            </a:pathLst>
          </a:custGeom>
          <a:ln w="10470">
            <a:solidFill>
              <a:srgbClr val="B0FE8D"/>
            </a:solidFill>
          </a:ln>
        </p:spPr>
        <p:txBody>
          <a:bodyPr wrap="square" lIns="0" tIns="0" rIns="0" bIns="0" rtlCol="0"/>
          <a:lstStyle/>
          <a:p>
            <a:endParaRPr dirty="0"/>
          </a:p>
        </p:txBody>
      </p:sp>
      <p:sp>
        <p:nvSpPr>
          <p:cNvPr id="10" name="object 10"/>
          <p:cNvSpPr txBox="1"/>
          <p:nvPr/>
        </p:nvSpPr>
        <p:spPr>
          <a:xfrm>
            <a:off x="1906841" y="2994362"/>
            <a:ext cx="10993755" cy="1015365"/>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At this time, we are anticipating the first reduction in force will occur no sooner than five business days post-Close. This RIF will include jobs that are obviously redundant where transition services are not required.</a:t>
            </a:r>
            <a:endParaRPr sz="2150" dirty="0">
              <a:latin typeface="Trebuchet MS"/>
              <a:cs typeface="Trebuchet MS"/>
            </a:endParaRPr>
          </a:p>
        </p:txBody>
      </p:sp>
      <p:sp>
        <p:nvSpPr>
          <p:cNvPr id="11" name="object 11"/>
          <p:cNvSpPr txBox="1"/>
          <p:nvPr/>
        </p:nvSpPr>
        <p:spPr>
          <a:xfrm>
            <a:off x="1906841" y="5383728"/>
            <a:ext cx="10782300" cy="1344930"/>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tabLst>
                <a:tab pos="2889885" algn="l"/>
              </a:tabLst>
            </a:pPr>
            <a:r>
              <a:rPr sz="2150" dirty="0">
                <a:solidFill>
                  <a:srgbClr val="FFFFFF"/>
                </a:solidFill>
                <a:latin typeface="Trebuchet MS"/>
                <a:cs typeface="Trebuchet MS"/>
              </a:rPr>
              <a:t>After that, we hope to design</a:t>
            </a:r>
            <a:r>
              <a:rPr lang="en-US" sz="2150" dirty="0">
                <a:solidFill>
                  <a:srgbClr val="FFFFFF"/>
                </a:solidFill>
                <a:latin typeface="Trebuchet MS"/>
                <a:cs typeface="Trebuchet MS"/>
              </a:rPr>
              <a:t> T</a:t>
            </a:r>
            <a:r>
              <a:rPr sz="2150" dirty="0">
                <a:solidFill>
                  <a:srgbClr val="FFFFFF"/>
                </a:solidFill>
                <a:latin typeface="Trebuchet MS"/>
                <a:cs typeface="Trebuchet MS"/>
              </a:rPr>
              <a:t>ransition</a:t>
            </a:r>
            <a:r>
              <a:rPr lang="en-US" sz="2150" dirty="0">
                <a:solidFill>
                  <a:srgbClr val="FFFFFF"/>
                </a:solidFill>
                <a:latin typeface="Trebuchet MS"/>
                <a:cs typeface="Trebuchet MS"/>
              </a:rPr>
              <a:t> A</a:t>
            </a:r>
            <a:r>
              <a:rPr sz="2150" dirty="0">
                <a:solidFill>
                  <a:srgbClr val="FFFFFF"/>
                </a:solidFill>
                <a:latin typeface="Trebuchet MS"/>
                <a:cs typeface="Trebuchet MS"/>
              </a:rPr>
              <a:t>greements so they coincide with major integration milestones being achieved, such as the consolidation of all G&amp;A functions and operations.</a:t>
            </a:r>
            <a:r>
              <a:rPr lang="en-US" sz="2150" dirty="0">
                <a:solidFill>
                  <a:srgbClr val="FFFFFF"/>
                </a:solidFill>
                <a:latin typeface="Trebuchet MS"/>
                <a:cs typeface="Trebuchet MS"/>
              </a:rPr>
              <a:t> </a:t>
            </a:r>
            <a:r>
              <a:rPr sz="2150" dirty="0">
                <a:solidFill>
                  <a:srgbClr val="FFFFFF"/>
                </a:solidFill>
                <a:latin typeface="Trebuchet MS"/>
                <a:cs typeface="Trebuchet MS"/>
              </a:rPr>
              <a:t>As these business milestones are achieved and the related Transition Agreements expire, it will create natural reductions in force.</a:t>
            </a:r>
            <a:endParaRPr sz="2150" dirty="0">
              <a:latin typeface="Trebuchet MS"/>
              <a:cs typeface="Trebuchet MS"/>
            </a:endParaRPr>
          </a:p>
        </p:txBody>
      </p:sp>
      <p:sp>
        <p:nvSpPr>
          <p:cNvPr id="12" name="object 12"/>
          <p:cNvSpPr txBox="1"/>
          <p:nvPr/>
        </p:nvSpPr>
        <p:spPr>
          <a:xfrm>
            <a:off x="1906841" y="8089148"/>
            <a:ext cx="8378825" cy="685165"/>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Acquirer reserves the right to conduct additional RIFs at any time the business or marketplace requires.</a:t>
            </a:r>
            <a:endParaRPr sz="2150" dirty="0">
              <a:latin typeface="Trebuchet MS"/>
              <a:cs typeface="Trebuchet MS"/>
            </a:endParaRPr>
          </a:p>
        </p:txBody>
      </p:sp>
      <p:sp>
        <p:nvSpPr>
          <p:cNvPr id="13" name="object 13"/>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14" name="object 16">
            <a:extLst>
              <a:ext uri="{FF2B5EF4-FFF2-40B4-BE49-F238E27FC236}">
                <a16:creationId xmlns:a16="http://schemas.microsoft.com/office/drawing/2014/main" id="{F97F1035-8685-886A-8DB4-BF55C77DA02F}"/>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14</a:t>
            </a:r>
            <a:endParaRPr sz="2000" dirty="0">
              <a:solidFill>
                <a:schemeClr val="bg1"/>
              </a:solidFill>
              <a:latin typeface="Trebuchet MS"/>
              <a:cs typeface="Trebuchet MS"/>
            </a:endParaRPr>
          </a:p>
        </p:txBody>
      </p:sp>
      <p:sp>
        <p:nvSpPr>
          <p:cNvPr id="4" name="Holder 5">
            <a:extLst>
              <a:ext uri="{FF2B5EF4-FFF2-40B4-BE49-F238E27FC236}">
                <a16:creationId xmlns:a16="http://schemas.microsoft.com/office/drawing/2014/main" id="{93CB95A2-D5F8-DCA2-E1EC-CECC2E18B4B8}"/>
              </a:ext>
            </a:extLst>
          </p:cNvPr>
          <p:cNvSpPr txBox="1">
            <a:spLocks/>
          </p:cNvSpPr>
          <p:nvPr/>
        </p:nvSpPr>
        <p:spPr>
          <a:xfrm>
            <a:off x="611548" y="10659612"/>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8" name="object 8"/>
          <p:cNvSpPr txBox="1">
            <a:spLocks noGrp="1"/>
          </p:cNvSpPr>
          <p:nvPr>
            <p:ph type="title"/>
          </p:nvPr>
        </p:nvSpPr>
        <p:spPr>
          <a:xfrm>
            <a:off x="1190168" y="765479"/>
            <a:ext cx="5813882" cy="773930"/>
          </a:xfrm>
          <a:prstGeom prst="rect">
            <a:avLst/>
          </a:prstGeom>
        </p:spPr>
        <p:txBody>
          <a:bodyPr vert="horz" wrap="square" lIns="0" tIns="12065" rIns="0" bIns="0" rtlCol="0">
            <a:spAutoFit/>
          </a:bodyPr>
          <a:lstStyle/>
          <a:p>
            <a:pPr marL="12700">
              <a:lnSpc>
                <a:spcPct val="100000"/>
              </a:lnSpc>
              <a:spcBef>
                <a:spcPts val="95"/>
              </a:spcBef>
            </a:pPr>
            <a:r>
              <a:rPr lang="en-US" dirty="0">
                <a:solidFill>
                  <a:schemeClr val="dk1"/>
                </a:solidFill>
              </a:rPr>
              <a:t>STAFFING Q&amp;A</a:t>
            </a:r>
            <a:endParaRPr lang="en-US" dirty="0">
              <a:solidFill>
                <a:srgbClr val="181818"/>
              </a:solidFill>
            </a:endParaRPr>
          </a:p>
        </p:txBody>
      </p:sp>
      <p:sp>
        <p:nvSpPr>
          <p:cNvPr id="9" name="object 7"/>
          <p:cNvSpPr txBox="1"/>
          <p:nvPr/>
        </p:nvSpPr>
        <p:spPr>
          <a:xfrm>
            <a:off x="1190163" y="1991753"/>
            <a:ext cx="15895319" cy="8090534"/>
          </a:xfrm>
          <a:prstGeom prst="rect">
            <a:avLst/>
          </a:prstGeom>
        </p:spPr>
        <p:txBody>
          <a:bodyPr vert="horz" wrap="square" lIns="0" tIns="13970" rIns="0" bIns="0" rtlCol="0">
            <a:spAutoFit/>
          </a:bodyPr>
          <a:lstStyle/>
          <a:p>
            <a:pPr marL="12700">
              <a:lnSpc>
                <a:spcPct val="100000"/>
              </a:lnSpc>
              <a:spcBef>
                <a:spcPts val="110"/>
              </a:spcBef>
            </a:pPr>
            <a:r>
              <a:rPr sz="2050" b="1" dirty="0">
                <a:solidFill>
                  <a:srgbClr val="CF3E30"/>
                </a:solidFill>
                <a:latin typeface="Trebuchet MS"/>
                <a:cs typeface="Trebuchet MS"/>
              </a:rPr>
              <a:t>1: Will there be reductions in force (RIFs) on Day 1?</a:t>
            </a:r>
            <a:endParaRPr sz="2050" dirty="0">
              <a:latin typeface="Trebuchet MS"/>
              <a:cs typeface="Trebuchet MS"/>
            </a:endParaRPr>
          </a:p>
          <a:p>
            <a:pPr marL="912495" marR="196850" indent="-342900">
              <a:lnSpc>
                <a:spcPct val="101499"/>
              </a:lnSpc>
              <a:spcBef>
                <a:spcPts val="2080"/>
              </a:spcBef>
              <a:buClr>
                <a:srgbClr val="CF3E30"/>
              </a:buClr>
              <a:buSzPct val="160000"/>
              <a:buFont typeface="Arial" panose="020B0604020202020204" pitchFamily="34" charset="0"/>
              <a:buChar char="•"/>
            </a:pPr>
            <a:r>
              <a:rPr sz="1950" dirty="0">
                <a:solidFill>
                  <a:srgbClr val="181818"/>
                </a:solidFill>
                <a:latin typeface="Trebuchet MS"/>
                <a:cs typeface="Trebuchet MS"/>
              </a:rPr>
              <a:t>A. No. We anticipate the first reduction in force will come no sooner than five business days after Day 1. This will allow us to plan and execute the RIF carefully without conflicting with the external marketing being done on Day 1. This will also allow us to stabilize the other Day 1 changes without the complexity of a simultaneous RIF.</a:t>
            </a:r>
            <a:endParaRPr sz="1950" dirty="0">
              <a:latin typeface="Trebuchet MS"/>
              <a:cs typeface="Trebuchet MS"/>
            </a:endParaRPr>
          </a:p>
          <a:p>
            <a:pPr>
              <a:lnSpc>
                <a:spcPct val="100000"/>
              </a:lnSpc>
              <a:spcBef>
                <a:spcPts val="880"/>
              </a:spcBef>
            </a:pPr>
            <a:endParaRPr sz="1950" dirty="0">
              <a:latin typeface="Trebuchet MS"/>
              <a:cs typeface="Trebuchet MS"/>
            </a:endParaRPr>
          </a:p>
          <a:p>
            <a:pPr marL="12700">
              <a:lnSpc>
                <a:spcPct val="100000"/>
              </a:lnSpc>
            </a:pPr>
            <a:r>
              <a:rPr sz="2050" b="1" dirty="0">
                <a:solidFill>
                  <a:srgbClr val="CF3E30"/>
                </a:solidFill>
                <a:latin typeface="Trebuchet MS"/>
                <a:cs typeface="Trebuchet MS"/>
              </a:rPr>
              <a:t>2: What will the combined organization look like on Day 1?</a:t>
            </a:r>
            <a:endParaRPr sz="2050" dirty="0">
              <a:latin typeface="Trebuchet MS"/>
              <a:cs typeface="Trebuchet MS"/>
            </a:endParaRPr>
          </a:p>
          <a:p>
            <a:pPr marL="912495" marR="5080" indent="-342900">
              <a:lnSpc>
                <a:spcPct val="101499"/>
              </a:lnSpc>
              <a:spcBef>
                <a:spcPts val="2080"/>
              </a:spcBef>
              <a:buClr>
                <a:srgbClr val="CF3E30"/>
              </a:buClr>
              <a:buSzPct val="160000"/>
              <a:buFont typeface="Arial" panose="020B0604020202020204" pitchFamily="34" charset="0"/>
              <a:buChar char="•"/>
              <a:tabLst>
                <a:tab pos="3391535" algn="l"/>
              </a:tabLst>
            </a:pPr>
            <a:r>
              <a:rPr sz="1950" dirty="0">
                <a:solidFill>
                  <a:srgbClr val="181818"/>
                </a:solidFill>
                <a:latin typeface="Trebuchet MS"/>
                <a:cs typeface="Trebuchet MS"/>
              </a:rPr>
              <a:t>A. Prior to Day 1, the OD/HR work stream will map all Acquiree employees to an Acquirer “Day 1” organization and manager so that everyone has a “home”	and manager on Day 1. On Day 1 all Acquiree employees will become Acquirer employees. They will be notified via email what organization they have been mapped to and who their manager is. We will explain that this is the “Day 1 organization and reporting structure” and inform them that this structure and reporting relationship may change over time.</a:t>
            </a:r>
            <a:endParaRPr sz="1950" dirty="0">
              <a:latin typeface="Trebuchet MS"/>
              <a:cs typeface="Trebuchet MS"/>
            </a:endParaRPr>
          </a:p>
          <a:p>
            <a:pPr>
              <a:lnSpc>
                <a:spcPct val="100000"/>
              </a:lnSpc>
              <a:spcBef>
                <a:spcPts val="840"/>
              </a:spcBef>
            </a:pPr>
            <a:endParaRPr sz="1950" dirty="0">
              <a:latin typeface="Trebuchet MS"/>
              <a:cs typeface="Trebuchet MS"/>
            </a:endParaRPr>
          </a:p>
          <a:p>
            <a:pPr marL="12700">
              <a:lnSpc>
                <a:spcPct val="100000"/>
              </a:lnSpc>
              <a:spcBef>
                <a:spcPts val="5"/>
              </a:spcBef>
            </a:pPr>
            <a:r>
              <a:rPr sz="2050" b="1" dirty="0">
                <a:solidFill>
                  <a:srgbClr val="CF3E30"/>
                </a:solidFill>
                <a:latin typeface="Trebuchet MS"/>
                <a:cs typeface="Trebuchet MS"/>
              </a:rPr>
              <a:t>3: What will employees do on Day 1?</a:t>
            </a:r>
            <a:endParaRPr sz="2050" dirty="0">
              <a:latin typeface="Trebuchet MS"/>
              <a:cs typeface="Trebuchet MS"/>
            </a:endParaRPr>
          </a:p>
          <a:p>
            <a:pPr marL="912495" marR="149225" indent="-342900">
              <a:lnSpc>
                <a:spcPct val="101499"/>
              </a:lnSpc>
              <a:spcBef>
                <a:spcPts val="2080"/>
              </a:spcBef>
              <a:buClr>
                <a:srgbClr val="CF3E30"/>
              </a:buClr>
              <a:buSzPct val="160000"/>
              <a:buFont typeface="Arial" panose="020B0604020202020204" pitchFamily="34" charset="0"/>
              <a:buChar char="•"/>
            </a:pPr>
            <a:r>
              <a:rPr sz="1950" dirty="0">
                <a:solidFill>
                  <a:srgbClr val="181818"/>
                </a:solidFill>
                <a:latin typeface="Trebuchet MS"/>
                <a:cs typeface="Trebuchet MS"/>
              </a:rPr>
              <a:t>A. On Day 1, all employees will report to work as usual, just as they did the day before. Each person will receive an email telling them where to go for their Day 1 briefing later that day. During this briefing they will hear the announcement that the deal has closed and an explanation of when they will know their job status. Each person will receive a logo item. The tone will be more business-like than celebratory. These briefings will be held for logical clusters of employees (clusters will be based on the type of messaging that will be relevant and appropriate for that specific audience).</a:t>
            </a:r>
            <a:endParaRPr sz="1950" dirty="0">
              <a:latin typeface="Trebuchet MS"/>
              <a:cs typeface="Trebuchet MS"/>
            </a:endParaRPr>
          </a:p>
          <a:p>
            <a:pPr>
              <a:lnSpc>
                <a:spcPct val="100000"/>
              </a:lnSpc>
              <a:spcBef>
                <a:spcPts val="1185"/>
              </a:spcBef>
            </a:pPr>
            <a:endParaRPr sz="1950" dirty="0">
              <a:latin typeface="Trebuchet MS"/>
              <a:cs typeface="Trebuchet MS"/>
            </a:endParaRPr>
          </a:p>
          <a:p>
            <a:pPr marL="12700">
              <a:lnSpc>
                <a:spcPct val="100000"/>
              </a:lnSpc>
              <a:spcBef>
                <a:spcPts val="5"/>
              </a:spcBef>
            </a:pPr>
            <a:r>
              <a:rPr sz="2050" b="1" dirty="0">
                <a:solidFill>
                  <a:srgbClr val="CF3E30"/>
                </a:solidFill>
                <a:latin typeface="Trebuchet MS"/>
                <a:cs typeface="Trebuchet MS"/>
              </a:rPr>
              <a:t>4: When will the first RIF occur and who will be in it?</a:t>
            </a:r>
            <a:endParaRPr sz="2050" dirty="0">
              <a:latin typeface="Trebuchet MS"/>
              <a:cs typeface="Trebuchet MS"/>
            </a:endParaRPr>
          </a:p>
          <a:p>
            <a:pPr marL="912495" marR="1373505" indent="-342900">
              <a:lnSpc>
                <a:spcPct val="101499"/>
              </a:lnSpc>
              <a:spcBef>
                <a:spcPts val="2080"/>
              </a:spcBef>
              <a:buClr>
                <a:srgbClr val="CF3E30"/>
              </a:buClr>
              <a:buSzPct val="160000"/>
              <a:buFont typeface="Arial" panose="020B0604020202020204" pitchFamily="34" charset="0"/>
              <a:buChar char="•"/>
            </a:pPr>
            <a:r>
              <a:rPr lang="en-US" sz="1950" dirty="0">
                <a:solidFill>
                  <a:srgbClr val="181818"/>
                </a:solidFill>
                <a:latin typeface="Trebuchet MS"/>
                <a:cs typeface="Trebuchet MS"/>
              </a:rPr>
              <a:t>A. We anticipate that the first , and only planned RIF, will occur approximately five business days after Close, and will include obviously redundant employees who are not needed even for a transition period. We anticipate that this RIF will include approximately 100 people</a:t>
            </a:r>
            <a:r>
              <a:rPr sz="1950" dirty="0">
                <a:solidFill>
                  <a:srgbClr val="181818"/>
                </a:solidFill>
                <a:latin typeface="Trebuchet MS"/>
                <a:cs typeface="Trebuchet MS"/>
              </a:rPr>
              <a:t>.</a:t>
            </a:r>
            <a:endParaRPr sz="1950" dirty="0">
              <a:latin typeface="Trebuchet MS"/>
              <a:cs typeface="Trebuchet MS"/>
            </a:endParaRPr>
          </a:p>
        </p:txBody>
      </p:sp>
      <p:sp>
        <p:nvSpPr>
          <p:cNvPr id="10" name="object 16">
            <a:extLst>
              <a:ext uri="{FF2B5EF4-FFF2-40B4-BE49-F238E27FC236}">
                <a16:creationId xmlns:a16="http://schemas.microsoft.com/office/drawing/2014/main" id="{F28618EA-1097-0978-0E29-2572609C2245}"/>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15</a:t>
            </a:r>
            <a:endParaRPr sz="2000" dirty="0">
              <a:solidFill>
                <a:schemeClr val="tx1"/>
              </a:solidFill>
              <a:latin typeface="Trebuchet MS"/>
              <a:cs typeface="Trebuchet MS"/>
            </a:endParaRPr>
          </a:p>
        </p:txBody>
      </p:sp>
      <p:sp>
        <p:nvSpPr>
          <p:cNvPr id="3" name="Holder 5">
            <a:extLst>
              <a:ext uri="{FF2B5EF4-FFF2-40B4-BE49-F238E27FC236}">
                <a16:creationId xmlns:a16="http://schemas.microsoft.com/office/drawing/2014/main" id="{B8A34844-CA66-AC85-27E1-24E8663DEF0C}"/>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0163" y="765488"/>
            <a:ext cx="5585287" cy="773930"/>
          </a:xfrm>
          <a:prstGeom prst="rect">
            <a:avLst/>
          </a:prstGeom>
        </p:spPr>
        <p:txBody>
          <a:bodyPr vert="horz" wrap="square" lIns="0" tIns="12065" rIns="0" bIns="0" rtlCol="0">
            <a:spAutoFit/>
          </a:bodyPr>
          <a:lstStyle/>
          <a:p>
            <a:pPr marL="12700">
              <a:lnSpc>
                <a:spcPct val="100000"/>
              </a:lnSpc>
              <a:spcBef>
                <a:spcPts val="95"/>
              </a:spcBef>
            </a:pPr>
            <a:r>
              <a:rPr lang="en-US" dirty="0">
                <a:solidFill>
                  <a:schemeClr val="dk1"/>
                </a:solidFill>
              </a:rPr>
              <a:t>STAFFING Q&amp;A</a:t>
            </a:r>
            <a:endParaRPr lang="en-US" dirty="0">
              <a:solidFill>
                <a:srgbClr val="181818"/>
              </a:solidFill>
            </a:endParaRPr>
          </a:p>
        </p:txBody>
      </p:sp>
      <p:sp>
        <p:nvSpPr>
          <p:cNvPr id="3" name="object 3"/>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16" name="object 16">
            <a:extLst>
              <a:ext uri="{FF2B5EF4-FFF2-40B4-BE49-F238E27FC236}">
                <a16:creationId xmlns:a16="http://schemas.microsoft.com/office/drawing/2014/main" id="{57F933F2-D236-2809-A362-1AFE84B67710}"/>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16</a:t>
            </a:r>
            <a:endParaRPr sz="2000" dirty="0">
              <a:solidFill>
                <a:schemeClr val="tx1"/>
              </a:solidFill>
              <a:latin typeface="Trebuchet MS"/>
              <a:cs typeface="Trebuchet MS"/>
            </a:endParaRPr>
          </a:p>
        </p:txBody>
      </p:sp>
      <p:sp>
        <p:nvSpPr>
          <p:cNvPr id="17" name="object 15"/>
          <p:cNvSpPr txBox="1"/>
          <p:nvPr/>
        </p:nvSpPr>
        <p:spPr>
          <a:xfrm>
            <a:off x="1190162" y="1963878"/>
            <a:ext cx="18913938"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rgbClr val="CF3E30"/>
                </a:solidFill>
                <a:latin typeface="Trebuchet MS"/>
                <a:cs typeface="Trebuchet MS"/>
              </a:rPr>
              <a:t>5: How many RIFs are we anticipating and when will they occur.</a:t>
            </a:r>
            <a:endParaRPr sz="2050" dirty="0">
              <a:latin typeface="Trebuchet MS"/>
              <a:cs typeface="Trebuchet MS"/>
            </a:endParaRPr>
          </a:p>
        </p:txBody>
      </p:sp>
      <p:sp>
        <p:nvSpPr>
          <p:cNvPr id="5" name="TextBox 4">
            <a:extLst>
              <a:ext uri="{FF2B5EF4-FFF2-40B4-BE49-F238E27FC236}">
                <a16:creationId xmlns:a16="http://schemas.microsoft.com/office/drawing/2014/main" id="{E91B595E-4C98-DAC6-0EA1-3A920257E452}"/>
              </a:ext>
            </a:extLst>
          </p:cNvPr>
          <p:cNvSpPr txBox="1"/>
          <p:nvPr/>
        </p:nvSpPr>
        <p:spPr>
          <a:xfrm>
            <a:off x="770705" y="2906215"/>
            <a:ext cx="19361010" cy="355225"/>
          </a:xfrm>
          <a:prstGeom prst="rect">
            <a:avLst/>
          </a:prstGeom>
          <a:noFill/>
        </p:spPr>
        <p:txBody>
          <a:bodyPr wrap="square">
            <a:spAutoFit/>
          </a:bodyPr>
          <a:lstStyle/>
          <a:p>
            <a:pPr marL="1469390" marR="3614420" indent="-342900">
              <a:lnSpc>
                <a:spcPct val="101499"/>
              </a:lnSpc>
              <a:spcBef>
                <a:spcPts val="1240"/>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The planned RIF will occur within approximately five days post-Close and will include approximately 200 positions being eliminated.</a:t>
            </a:r>
            <a:endParaRPr lang="en-US" sz="1800" dirty="0">
              <a:latin typeface="Trebuchet MS"/>
              <a:cs typeface="Trebuchet MS"/>
            </a:endParaRPr>
          </a:p>
        </p:txBody>
      </p:sp>
      <p:sp>
        <p:nvSpPr>
          <p:cNvPr id="9" name="TextBox 8">
            <a:extLst>
              <a:ext uri="{FF2B5EF4-FFF2-40B4-BE49-F238E27FC236}">
                <a16:creationId xmlns:a16="http://schemas.microsoft.com/office/drawing/2014/main" id="{4A5A1A47-3153-E8EE-6833-E5511049A864}"/>
              </a:ext>
            </a:extLst>
          </p:cNvPr>
          <p:cNvSpPr txBox="1"/>
          <p:nvPr/>
        </p:nvSpPr>
        <p:spPr>
          <a:xfrm>
            <a:off x="1014034" y="2422980"/>
            <a:ext cx="20654086" cy="355225"/>
          </a:xfrm>
          <a:prstGeom prst="rect">
            <a:avLst/>
          </a:prstGeom>
          <a:noFill/>
        </p:spPr>
        <p:txBody>
          <a:bodyPr wrap="square">
            <a:spAutoFit/>
          </a:bodyPr>
          <a:lstStyle/>
          <a:p>
            <a:pPr marL="912495" marR="1377315" indent="-342900">
              <a:lnSpc>
                <a:spcPct val="101499"/>
              </a:lnSpc>
              <a:spcBef>
                <a:spcPts val="2160"/>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A. We are currently anticipating the need one planned reduction in force, followed by four reductions that will result from the scheduled expiration of transition agreements.</a:t>
            </a:r>
            <a:endParaRPr lang="en-US" sz="1800" dirty="0">
              <a:latin typeface="Trebuchet MS"/>
              <a:cs typeface="Trebuchet MS"/>
            </a:endParaRPr>
          </a:p>
        </p:txBody>
      </p:sp>
      <p:grpSp>
        <p:nvGrpSpPr>
          <p:cNvPr id="12" name="Group 11">
            <a:extLst>
              <a:ext uri="{FF2B5EF4-FFF2-40B4-BE49-F238E27FC236}">
                <a16:creationId xmlns:a16="http://schemas.microsoft.com/office/drawing/2014/main" id="{11E0F96A-B0B6-BE19-04E4-5DA0F662D58B}"/>
              </a:ext>
            </a:extLst>
          </p:cNvPr>
          <p:cNvGrpSpPr/>
          <p:nvPr/>
        </p:nvGrpSpPr>
        <p:grpSpPr>
          <a:xfrm>
            <a:off x="971034" y="7788275"/>
            <a:ext cx="18519922" cy="2279937"/>
            <a:chOff x="1002193" y="7254875"/>
            <a:chExt cx="18519922" cy="2279937"/>
          </a:xfrm>
        </p:grpSpPr>
        <p:sp>
          <p:nvSpPr>
            <p:cNvPr id="7" name="TextBox 6">
              <a:extLst>
                <a:ext uri="{FF2B5EF4-FFF2-40B4-BE49-F238E27FC236}">
                  <a16:creationId xmlns:a16="http://schemas.microsoft.com/office/drawing/2014/main" id="{3E99820D-0190-2B5E-1446-9799CB5DE7B3}"/>
                </a:ext>
              </a:extLst>
            </p:cNvPr>
            <p:cNvSpPr txBox="1"/>
            <p:nvPr/>
          </p:nvSpPr>
          <p:spPr>
            <a:xfrm>
              <a:off x="1094120" y="7254875"/>
              <a:ext cx="15948488" cy="677108"/>
            </a:xfrm>
            <a:prstGeom prst="rect">
              <a:avLst/>
            </a:prstGeom>
            <a:noFill/>
          </p:spPr>
          <p:txBody>
            <a:bodyPr wrap="square">
              <a:spAutoFit/>
            </a:bodyPr>
            <a:lstStyle/>
            <a:p>
              <a:pPr>
                <a:lnSpc>
                  <a:spcPct val="100000"/>
                </a:lnSpc>
                <a:spcBef>
                  <a:spcPts val="1305"/>
                </a:spcBef>
              </a:pPr>
              <a:endParaRPr lang="en-US" sz="1800" dirty="0">
                <a:latin typeface="Trebuchet MS"/>
                <a:cs typeface="Trebuchet MS"/>
              </a:endParaRPr>
            </a:p>
            <a:p>
              <a:pPr marL="12700">
                <a:lnSpc>
                  <a:spcPct val="100000"/>
                </a:lnSpc>
              </a:pPr>
              <a:r>
                <a:rPr lang="en-US" sz="2000" b="1" dirty="0">
                  <a:solidFill>
                    <a:srgbClr val="CF3E30"/>
                  </a:solidFill>
                  <a:latin typeface="Trebuchet MS"/>
                  <a:cs typeface="Trebuchet MS"/>
                </a:rPr>
                <a:t>6: How will people be selected for permanent jobs in Acquirer?</a:t>
              </a:r>
              <a:endParaRPr lang="en-US" sz="2000" dirty="0">
                <a:latin typeface="Trebuchet MS"/>
                <a:cs typeface="Trebuchet MS"/>
              </a:endParaRPr>
            </a:p>
          </p:txBody>
        </p:sp>
        <p:sp>
          <p:nvSpPr>
            <p:cNvPr id="11" name="TextBox 10">
              <a:extLst>
                <a:ext uri="{FF2B5EF4-FFF2-40B4-BE49-F238E27FC236}">
                  <a16:creationId xmlns:a16="http://schemas.microsoft.com/office/drawing/2014/main" id="{02EED807-74B4-8A11-92DC-ABB023E1F1F8}"/>
                </a:ext>
              </a:extLst>
            </p:cNvPr>
            <p:cNvSpPr txBox="1"/>
            <p:nvPr/>
          </p:nvSpPr>
          <p:spPr>
            <a:xfrm>
              <a:off x="1002193" y="8060562"/>
              <a:ext cx="18519922" cy="1474250"/>
            </a:xfrm>
            <a:prstGeom prst="rect">
              <a:avLst/>
            </a:prstGeom>
            <a:noFill/>
          </p:spPr>
          <p:txBody>
            <a:bodyPr wrap="square">
              <a:spAutoFit/>
            </a:bodyPr>
            <a:lstStyle/>
            <a:p>
              <a:pPr marL="912495" marR="5080" indent="-342900">
                <a:lnSpc>
                  <a:spcPct val="101499"/>
                </a:lnSpc>
                <a:spcBef>
                  <a:spcPts val="2080"/>
                </a:spcBef>
                <a:buClr>
                  <a:srgbClr val="CF3E30"/>
                </a:buClr>
                <a:buSzPct val="160000"/>
                <a:buFont typeface="Arial" panose="020B0604020202020204" pitchFamily="34" charset="0"/>
                <a:buChar char="•"/>
                <a:tabLst>
                  <a:tab pos="3860800" algn="l"/>
                </a:tabLst>
              </a:pPr>
              <a:r>
                <a:rPr lang="en-US" sz="1800" dirty="0">
                  <a:solidFill>
                    <a:srgbClr val="181818"/>
                  </a:solidFill>
                  <a:latin typeface="Trebuchet MS"/>
                  <a:cs typeface="Trebuchet MS"/>
                </a:rPr>
                <a:t>Acquiree will nominate mission-critical individuals for consideration. Those nominated will automatically receive an interview opportunity with the hiring manager for the position under consideration. The hiring manager, after reviewing the data book provided on the candidate, will decide whether to offer the position (in the case of an open position) or interview (in cases where there is an incumbent in the position).The hiring manager will forward his recommendation to a governance body prior to making a job offer or announcement to ensure that the staffing process is being administered appropriately and to ensure that the organization is being staffed with the best talent available for the position.</a:t>
              </a:r>
              <a:endParaRPr lang="en-US" sz="1800" dirty="0">
                <a:latin typeface="Trebuchet MS"/>
                <a:cs typeface="Trebuchet MS"/>
              </a:endParaRPr>
            </a:p>
          </p:txBody>
        </p:sp>
      </p:grpSp>
      <p:sp>
        <p:nvSpPr>
          <p:cNvPr id="6" name="TextBox 5">
            <a:extLst>
              <a:ext uri="{FF2B5EF4-FFF2-40B4-BE49-F238E27FC236}">
                <a16:creationId xmlns:a16="http://schemas.microsoft.com/office/drawing/2014/main" id="{3C26FE1B-57BC-E8A5-ADB7-FE2D1068829A}"/>
              </a:ext>
            </a:extLst>
          </p:cNvPr>
          <p:cNvSpPr txBox="1"/>
          <p:nvPr/>
        </p:nvSpPr>
        <p:spPr>
          <a:xfrm>
            <a:off x="1060450" y="3730535"/>
            <a:ext cx="10834576" cy="1161665"/>
          </a:xfrm>
          <a:prstGeom prst="rect">
            <a:avLst/>
          </a:prstGeom>
          <a:noFill/>
        </p:spPr>
        <p:txBody>
          <a:bodyPr wrap="square">
            <a:spAutoFit/>
          </a:bodyPr>
          <a:lstStyle/>
          <a:p>
            <a:pPr marL="1683385" marR="5414010" indent="-55753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A job</a:t>
            </a:r>
            <a:endParaRPr lang="en-US" sz="1800" dirty="0">
              <a:latin typeface="Trebuchet MS"/>
              <a:cs typeface="Trebuchet MS"/>
            </a:endParaRPr>
          </a:p>
          <a:p>
            <a:pPr marL="1683385" marR="5414010" indent="-55753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A transition agreement</a:t>
            </a:r>
            <a:endParaRPr lang="en-US" sz="1800" dirty="0">
              <a:latin typeface="Trebuchet MS"/>
              <a:cs typeface="Trebuchet MS"/>
            </a:endParaRPr>
          </a:p>
        </p:txBody>
      </p:sp>
      <p:sp>
        <p:nvSpPr>
          <p:cNvPr id="13" name="TextBox 12">
            <a:extLst>
              <a:ext uri="{FF2B5EF4-FFF2-40B4-BE49-F238E27FC236}">
                <a16:creationId xmlns:a16="http://schemas.microsoft.com/office/drawing/2014/main" id="{1F095DB2-9AB2-F6CA-D95A-323178ABED00}"/>
              </a:ext>
            </a:extLst>
          </p:cNvPr>
          <p:cNvSpPr txBox="1"/>
          <p:nvPr/>
        </p:nvSpPr>
        <p:spPr>
          <a:xfrm>
            <a:off x="1073640" y="5442417"/>
            <a:ext cx="13747111" cy="2367123"/>
          </a:xfrm>
          <a:prstGeom prst="rect">
            <a:avLst/>
          </a:prstGeom>
          <a:noFill/>
        </p:spPr>
        <p:txBody>
          <a:bodyPr wrap="square">
            <a:spAutoFit/>
          </a:bodyPr>
          <a:lstStyle/>
          <a:p>
            <a:pPr marL="1468755" marR="5414010" indent="-34290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Three months post-Close </a:t>
            </a:r>
          </a:p>
          <a:p>
            <a:pPr marL="1468755" marR="5414010" indent="-34290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Six months post-Close</a:t>
            </a:r>
          </a:p>
          <a:p>
            <a:pPr marL="1468755" marR="5414010" indent="-34290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Nine months post-Close</a:t>
            </a:r>
          </a:p>
          <a:p>
            <a:pPr marL="1468755" marR="5414010" indent="-34290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12 months post-Close</a:t>
            </a:r>
            <a:endParaRPr lang="en-US" sz="1800" dirty="0">
              <a:latin typeface="Trebuchet MS"/>
              <a:cs typeface="Trebuchet MS"/>
            </a:endParaRPr>
          </a:p>
        </p:txBody>
      </p:sp>
      <p:sp>
        <p:nvSpPr>
          <p:cNvPr id="15" name="TextBox 14">
            <a:extLst>
              <a:ext uri="{FF2B5EF4-FFF2-40B4-BE49-F238E27FC236}">
                <a16:creationId xmlns:a16="http://schemas.microsoft.com/office/drawing/2014/main" id="{F3081A17-15FD-3160-77EE-2B3DAC81516E}"/>
              </a:ext>
            </a:extLst>
          </p:cNvPr>
          <p:cNvSpPr txBox="1"/>
          <p:nvPr/>
        </p:nvSpPr>
        <p:spPr>
          <a:xfrm>
            <a:off x="755494" y="3251113"/>
            <a:ext cx="17068955" cy="558936"/>
          </a:xfrm>
          <a:prstGeom prst="rect">
            <a:avLst/>
          </a:prstGeom>
          <a:noFill/>
        </p:spPr>
        <p:txBody>
          <a:bodyPr wrap="square">
            <a:spAutoFit/>
          </a:bodyPr>
          <a:lstStyle/>
          <a:p>
            <a:pPr marL="1411605" marR="5414010" indent="-285750" algn="l">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Within 30 days post-Close, everyone in the organization will know if they either have:</a:t>
            </a:r>
          </a:p>
        </p:txBody>
      </p:sp>
      <p:sp>
        <p:nvSpPr>
          <p:cNvPr id="20" name="TextBox 19">
            <a:extLst>
              <a:ext uri="{FF2B5EF4-FFF2-40B4-BE49-F238E27FC236}">
                <a16:creationId xmlns:a16="http://schemas.microsoft.com/office/drawing/2014/main" id="{9B1D5852-6B51-6EE5-A039-BFF8D07DA714}"/>
              </a:ext>
            </a:extLst>
          </p:cNvPr>
          <p:cNvSpPr txBox="1"/>
          <p:nvPr/>
        </p:nvSpPr>
        <p:spPr>
          <a:xfrm>
            <a:off x="770705" y="4866366"/>
            <a:ext cx="14686812" cy="558936"/>
          </a:xfrm>
          <a:prstGeom prst="rect">
            <a:avLst/>
          </a:prstGeom>
          <a:noFill/>
        </p:spPr>
        <p:txBody>
          <a:bodyPr wrap="square">
            <a:spAutoFit/>
          </a:bodyPr>
          <a:lstStyle/>
          <a:p>
            <a:pPr marL="1468755" marR="5414010" indent="-342900">
              <a:lnSpc>
                <a:spcPts val="4280"/>
              </a:lnSpc>
              <a:spcBef>
                <a:spcPts val="395"/>
              </a:spcBef>
              <a:buClr>
                <a:srgbClr val="CF3E30"/>
              </a:buClr>
              <a:buSzPct val="160000"/>
              <a:buFont typeface="Arial" panose="020B0604020202020204" pitchFamily="34" charset="0"/>
              <a:buChar char="•"/>
            </a:pPr>
            <a:r>
              <a:rPr lang="en-US" sz="1800" dirty="0">
                <a:solidFill>
                  <a:srgbClr val="181818"/>
                </a:solidFill>
                <a:latin typeface="Trebuchet MS"/>
                <a:cs typeface="Trebuchet MS"/>
              </a:rPr>
              <a:t>These transition agreements will expire at one of four times:</a:t>
            </a:r>
            <a:endParaRPr lang="en-US" sz="1800" dirty="0">
              <a:latin typeface="Trebuchet MS"/>
              <a:cs typeface="Trebuchet MS"/>
            </a:endParaRPr>
          </a:p>
        </p:txBody>
      </p:sp>
      <p:sp>
        <p:nvSpPr>
          <p:cNvPr id="4" name="Holder 5">
            <a:extLst>
              <a:ext uri="{FF2B5EF4-FFF2-40B4-BE49-F238E27FC236}">
                <a16:creationId xmlns:a16="http://schemas.microsoft.com/office/drawing/2014/main" id="{AD78E01A-5E53-D0DA-6538-951E71266099}"/>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8" name="object 8"/>
          <p:cNvSpPr txBox="1">
            <a:spLocks noGrp="1"/>
          </p:cNvSpPr>
          <p:nvPr>
            <p:ph type="title"/>
          </p:nvPr>
        </p:nvSpPr>
        <p:spPr>
          <a:xfrm>
            <a:off x="1190168" y="765483"/>
            <a:ext cx="5737682" cy="773930"/>
          </a:xfrm>
          <a:prstGeom prst="rect">
            <a:avLst/>
          </a:prstGeom>
        </p:spPr>
        <p:txBody>
          <a:bodyPr vert="horz" wrap="square" lIns="0" tIns="12065" rIns="0" bIns="0" rtlCol="0">
            <a:spAutoFit/>
          </a:bodyPr>
          <a:lstStyle/>
          <a:p>
            <a:pPr marL="12700">
              <a:lnSpc>
                <a:spcPct val="100000"/>
              </a:lnSpc>
              <a:spcBef>
                <a:spcPts val="95"/>
              </a:spcBef>
            </a:pPr>
            <a:r>
              <a:rPr lang="en-US" dirty="0">
                <a:solidFill>
                  <a:schemeClr val="dk1"/>
                </a:solidFill>
              </a:rPr>
              <a:t>STAFFING Q&amp;A</a:t>
            </a:r>
            <a:endParaRPr lang="en-US" spc="70" dirty="0">
              <a:solidFill>
                <a:srgbClr val="181818"/>
              </a:solidFill>
            </a:endParaRPr>
          </a:p>
        </p:txBody>
      </p:sp>
      <p:sp>
        <p:nvSpPr>
          <p:cNvPr id="9" name="object 7"/>
          <p:cNvSpPr txBox="1"/>
          <p:nvPr/>
        </p:nvSpPr>
        <p:spPr>
          <a:xfrm>
            <a:off x="1190163" y="1991758"/>
            <a:ext cx="15567487" cy="7736840"/>
          </a:xfrm>
          <a:prstGeom prst="rect">
            <a:avLst/>
          </a:prstGeom>
        </p:spPr>
        <p:txBody>
          <a:bodyPr vert="horz" wrap="square" lIns="0" tIns="13970" rIns="0" bIns="0" rtlCol="0">
            <a:spAutoFit/>
          </a:bodyPr>
          <a:lstStyle/>
          <a:p>
            <a:pPr marL="12700" algn="l">
              <a:lnSpc>
                <a:spcPct val="100000"/>
              </a:lnSpc>
              <a:spcBef>
                <a:spcPts val="110"/>
              </a:spcBef>
            </a:pPr>
            <a:r>
              <a:rPr sz="2050" b="1" dirty="0">
                <a:solidFill>
                  <a:srgbClr val="CF3E30"/>
                </a:solidFill>
                <a:latin typeface="Trebuchet MS"/>
                <a:cs typeface="Trebuchet MS"/>
              </a:rPr>
              <a:t>7: What about employees needed temporarily, during the transition, but not permanently?</a:t>
            </a:r>
            <a:endParaRPr sz="2050" dirty="0">
              <a:latin typeface="Trebuchet MS"/>
              <a:cs typeface="Trebuchet MS"/>
            </a:endParaRPr>
          </a:p>
          <a:p>
            <a:pPr marL="912495" marR="189865" indent="-342900" algn="l">
              <a:lnSpc>
                <a:spcPct val="101499"/>
              </a:lnSpc>
              <a:spcBef>
                <a:spcPts val="2080"/>
              </a:spcBef>
              <a:buClr>
                <a:srgbClr val="CF3E30"/>
              </a:buClr>
              <a:buSzPct val="160000"/>
              <a:buFont typeface="Arial" panose="020B0604020202020204" pitchFamily="34" charset="0"/>
              <a:buChar char="•"/>
              <a:tabLst>
                <a:tab pos="12069445" algn="l"/>
              </a:tabLst>
            </a:pPr>
            <a:r>
              <a:rPr sz="1950" dirty="0">
                <a:solidFill>
                  <a:srgbClr val="181818"/>
                </a:solidFill>
                <a:latin typeface="Trebuchet MS"/>
                <a:cs typeface="Trebuchet MS"/>
              </a:rPr>
              <a:t>A. Acquiree will also recommend employees they consider “transition-critical” who are necessary to ensure a successful integration, but whose jobs are not required permanently. These individuals will be offered a transition agreement that will specify the time period they are required to complete and the incentive they will receive for completing it.</a:t>
            </a:r>
            <a:r>
              <a:rPr lang="en-US" sz="1950" dirty="0">
                <a:solidFill>
                  <a:srgbClr val="181818"/>
                </a:solidFill>
                <a:latin typeface="Trebuchet MS"/>
                <a:cs typeface="Trebuchet MS"/>
              </a:rPr>
              <a:t> </a:t>
            </a:r>
            <a:r>
              <a:rPr sz="1950" dirty="0">
                <a:solidFill>
                  <a:srgbClr val="181818"/>
                </a:solidFill>
                <a:latin typeface="Trebuchet MS"/>
                <a:cs typeface="Trebuchet MS"/>
              </a:rPr>
              <a:t>Employees who are offered transition agreements, but decline them, will be eligible for severance.</a:t>
            </a:r>
            <a:endParaRPr sz="1950" dirty="0">
              <a:latin typeface="Trebuchet MS"/>
              <a:cs typeface="Trebuchet MS"/>
            </a:endParaRPr>
          </a:p>
          <a:p>
            <a:pPr algn="l">
              <a:lnSpc>
                <a:spcPct val="100000"/>
              </a:lnSpc>
              <a:spcBef>
                <a:spcPts val="1505"/>
              </a:spcBef>
            </a:pPr>
            <a:endParaRPr sz="1950" dirty="0">
              <a:latin typeface="Trebuchet MS"/>
              <a:cs typeface="Trebuchet MS"/>
            </a:endParaRPr>
          </a:p>
          <a:p>
            <a:pPr marL="12700" algn="l">
              <a:lnSpc>
                <a:spcPct val="100000"/>
              </a:lnSpc>
            </a:pPr>
            <a:r>
              <a:rPr sz="2050" b="1" dirty="0">
                <a:solidFill>
                  <a:srgbClr val="CF3E30"/>
                </a:solidFill>
                <a:latin typeface="Trebuchet MS"/>
                <a:cs typeface="Trebuchet MS"/>
              </a:rPr>
              <a:t>8: Will this “transition incentive” be in addition to severance?</a:t>
            </a:r>
            <a:endParaRPr sz="2050" dirty="0">
              <a:latin typeface="Trebuchet MS"/>
              <a:cs typeface="Trebuchet MS"/>
            </a:endParaRPr>
          </a:p>
          <a:p>
            <a:pPr marL="912495" marR="212725" indent="-342900" algn="l">
              <a:lnSpc>
                <a:spcPct val="101499"/>
              </a:lnSpc>
              <a:spcBef>
                <a:spcPts val="2080"/>
              </a:spcBef>
              <a:buClr>
                <a:srgbClr val="CF3E30"/>
              </a:buClr>
              <a:buSzPct val="160000"/>
              <a:buFont typeface="Arial" panose="020B0604020202020204" pitchFamily="34" charset="0"/>
              <a:buChar char="•"/>
            </a:pPr>
            <a:r>
              <a:rPr sz="1950" dirty="0">
                <a:solidFill>
                  <a:srgbClr val="181818"/>
                </a:solidFill>
                <a:latin typeface="Trebuchet MS"/>
                <a:cs typeface="Trebuchet MS"/>
              </a:rPr>
              <a:t>A. Yes, all employees whose jobs are eliminated as a direct result of the merger within 24 months after Close will be offered severance packages. In addition, those willing to sign a transition agreement will receive the transition incentive upon completion of their transition commitment.</a:t>
            </a:r>
            <a:endParaRPr sz="1950" dirty="0">
              <a:latin typeface="Trebuchet MS"/>
              <a:cs typeface="Trebuchet MS"/>
            </a:endParaRPr>
          </a:p>
          <a:p>
            <a:pPr algn="l">
              <a:lnSpc>
                <a:spcPct val="100000"/>
              </a:lnSpc>
              <a:spcBef>
                <a:spcPts val="1350"/>
              </a:spcBef>
            </a:pPr>
            <a:endParaRPr sz="1950" dirty="0">
              <a:latin typeface="Trebuchet MS"/>
              <a:cs typeface="Trebuchet MS"/>
            </a:endParaRPr>
          </a:p>
          <a:p>
            <a:pPr marL="12700" algn="l">
              <a:lnSpc>
                <a:spcPct val="100000"/>
              </a:lnSpc>
            </a:pPr>
            <a:r>
              <a:rPr sz="2050" b="1" dirty="0">
                <a:solidFill>
                  <a:srgbClr val="CF3E30"/>
                </a:solidFill>
                <a:latin typeface="Trebuchet MS"/>
                <a:cs typeface="Trebuchet MS"/>
              </a:rPr>
              <a:t>9: Will there be jobs lost on the Acquirer side of the deal?</a:t>
            </a:r>
            <a:endParaRPr sz="2050" dirty="0">
              <a:latin typeface="Trebuchet MS"/>
              <a:cs typeface="Trebuchet MS"/>
            </a:endParaRPr>
          </a:p>
          <a:p>
            <a:pPr marL="912495" marR="12065" indent="-342900" algn="l">
              <a:lnSpc>
                <a:spcPct val="101499"/>
              </a:lnSpc>
              <a:spcBef>
                <a:spcPts val="2080"/>
              </a:spcBef>
              <a:buClr>
                <a:srgbClr val="CF3E30"/>
              </a:buClr>
              <a:buSzPct val="160000"/>
              <a:buFont typeface="Arial" panose="020B0604020202020204" pitchFamily="34" charset="0"/>
              <a:buChar char="•"/>
            </a:pPr>
            <a:r>
              <a:rPr sz="1950" dirty="0">
                <a:solidFill>
                  <a:srgbClr val="181818"/>
                </a:solidFill>
                <a:latin typeface="Trebuchet MS"/>
                <a:cs typeface="Trebuchet MS"/>
              </a:rPr>
              <a:t>A. Yes. The staffing process will create situations where an Acquirer employee is the incumbent in a job for which an Acquiree mission-critical employee has been recommended. In such cases the hiring manager must decide the person most qualified for the position and best suited to support Acquirer’s business strategy and objectives.</a:t>
            </a:r>
            <a:endParaRPr sz="1950" dirty="0">
              <a:latin typeface="Trebuchet MS"/>
              <a:cs typeface="Trebuchet MS"/>
            </a:endParaRPr>
          </a:p>
          <a:p>
            <a:pPr algn="l">
              <a:lnSpc>
                <a:spcPct val="100000"/>
              </a:lnSpc>
              <a:spcBef>
                <a:spcPts val="2020"/>
              </a:spcBef>
            </a:pPr>
            <a:endParaRPr sz="1950" dirty="0">
              <a:latin typeface="Trebuchet MS"/>
              <a:cs typeface="Trebuchet MS"/>
            </a:endParaRPr>
          </a:p>
          <a:p>
            <a:pPr marL="12700" algn="l">
              <a:lnSpc>
                <a:spcPct val="100000"/>
              </a:lnSpc>
              <a:spcBef>
                <a:spcPts val="5"/>
              </a:spcBef>
            </a:pPr>
            <a:r>
              <a:rPr sz="2050" b="1" dirty="0">
                <a:solidFill>
                  <a:srgbClr val="CF3E30"/>
                </a:solidFill>
                <a:latin typeface="Trebuchet MS"/>
                <a:cs typeface="Trebuchet MS"/>
              </a:rPr>
              <a:t>10: Will the severance packages for Acquirer and Acquiree employees be similar?</a:t>
            </a:r>
            <a:endParaRPr sz="2050" dirty="0">
              <a:latin typeface="Trebuchet MS"/>
              <a:cs typeface="Trebuchet MS"/>
            </a:endParaRPr>
          </a:p>
          <a:p>
            <a:pPr marL="912495" marR="5080" indent="-342900" algn="l">
              <a:lnSpc>
                <a:spcPct val="101499"/>
              </a:lnSpc>
              <a:spcBef>
                <a:spcPts val="2080"/>
              </a:spcBef>
              <a:buClr>
                <a:srgbClr val="CF3E30"/>
              </a:buClr>
              <a:buSzPct val="160000"/>
              <a:buFont typeface="Arial" panose="020B0604020202020204" pitchFamily="34" charset="0"/>
              <a:buChar char="•"/>
            </a:pPr>
            <a:r>
              <a:rPr sz="1950" dirty="0">
                <a:solidFill>
                  <a:srgbClr val="181818"/>
                </a:solidFill>
                <a:latin typeface="Trebuchet MS"/>
                <a:cs typeface="Trebuchet MS"/>
              </a:rPr>
              <a:t>A. Yes. The two companies have consulted to ensure as equitable a severance package as possible. Both severance packages have been enhanced above either company’s standard severance packages to acknowledge that people are being released as a result of redundancies created by the merger, and not for performance-related reasons.</a:t>
            </a:r>
            <a:endParaRPr sz="1950" dirty="0">
              <a:latin typeface="Trebuchet MS"/>
              <a:cs typeface="Trebuchet MS"/>
            </a:endParaRPr>
          </a:p>
        </p:txBody>
      </p:sp>
      <p:sp>
        <p:nvSpPr>
          <p:cNvPr id="10" name="object 16">
            <a:extLst>
              <a:ext uri="{FF2B5EF4-FFF2-40B4-BE49-F238E27FC236}">
                <a16:creationId xmlns:a16="http://schemas.microsoft.com/office/drawing/2014/main" id="{6C1086CB-7923-FE54-63F0-741D470E328F}"/>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17</a:t>
            </a:r>
            <a:endParaRPr sz="2000" dirty="0">
              <a:solidFill>
                <a:schemeClr val="tx1"/>
              </a:solidFill>
              <a:latin typeface="Trebuchet MS"/>
              <a:cs typeface="Trebuchet MS"/>
            </a:endParaRPr>
          </a:p>
        </p:txBody>
      </p:sp>
      <p:sp>
        <p:nvSpPr>
          <p:cNvPr id="3" name="Holder 5">
            <a:extLst>
              <a:ext uri="{FF2B5EF4-FFF2-40B4-BE49-F238E27FC236}">
                <a16:creationId xmlns:a16="http://schemas.microsoft.com/office/drawing/2014/main" id="{9DDEF090-2EC2-CD7E-18C1-9E01E757C234}"/>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9" name="object 6">
            <a:extLst>
              <a:ext uri="{FF2B5EF4-FFF2-40B4-BE49-F238E27FC236}">
                <a16:creationId xmlns:a16="http://schemas.microsoft.com/office/drawing/2014/main" id="{42E8F63A-5F5D-EE0A-A684-65E1CE7BC2BE}"/>
              </a:ext>
            </a:extLst>
          </p:cNvPr>
          <p:cNvSpPr txBox="1"/>
          <p:nvPr/>
        </p:nvSpPr>
        <p:spPr>
          <a:xfrm>
            <a:off x="1190163" y="2277790"/>
            <a:ext cx="15796087" cy="7352665"/>
          </a:xfrm>
          <a:prstGeom prst="rect">
            <a:avLst/>
          </a:prstGeom>
        </p:spPr>
        <p:txBody>
          <a:bodyPr vert="horz" wrap="square" lIns="0" tIns="12065" rIns="0" bIns="0" rtlCol="0">
            <a:spAutoFit/>
          </a:bodyPr>
          <a:lstStyle/>
          <a:p>
            <a:pPr marL="12700" marR="2755265">
              <a:lnSpc>
                <a:spcPct val="100499"/>
              </a:lnSpc>
              <a:spcBef>
                <a:spcPts val="95"/>
              </a:spcBef>
            </a:pPr>
            <a:r>
              <a:rPr sz="2050" b="1" dirty="0">
                <a:solidFill>
                  <a:srgbClr val="CF3E30"/>
                </a:solidFill>
                <a:latin typeface="Trebuchet MS"/>
                <a:cs typeface="Trebuchet MS"/>
              </a:rPr>
              <a:t>11: If I’m not recommended by Acquiree as being mission-critical or transition-critical, does that automatically mean I can’t get a job with Acquirer?</a:t>
            </a:r>
            <a:endParaRPr sz="2050" dirty="0">
              <a:latin typeface="Trebuchet MS"/>
              <a:cs typeface="Trebuchet MS"/>
            </a:endParaRPr>
          </a:p>
          <a:p>
            <a:pPr>
              <a:lnSpc>
                <a:spcPct val="100000"/>
              </a:lnSpc>
              <a:spcBef>
                <a:spcPts val="825"/>
              </a:spcBef>
            </a:pPr>
            <a:endParaRPr sz="2050" dirty="0">
              <a:latin typeface="Trebuchet MS"/>
              <a:cs typeface="Trebuchet MS"/>
            </a:endParaRPr>
          </a:p>
          <a:p>
            <a:pPr marL="912495" marR="48260" indent="-342900">
              <a:lnSpc>
                <a:spcPct val="101499"/>
              </a:lnSpc>
              <a:spcBef>
                <a:spcPts val="5"/>
              </a:spcBef>
              <a:buClr>
                <a:srgbClr val="CF3E30"/>
              </a:buClr>
              <a:buSzPct val="160000"/>
              <a:buFont typeface="Arial" panose="020B0604020202020204" pitchFamily="34" charset="0"/>
              <a:buChar char="•"/>
            </a:pPr>
            <a:r>
              <a:rPr sz="1950" dirty="0">
                <a:solidFill>
                  <a:srgbClr val="181818"/>
                </a:solidFill>
                <a:latin typeface="Trebuchet MS"/>
                <a:cs typeface="Trebuchet MS"/>
              </a:rPr>
              <a:t>A. Not necessarily. There may be open positions created through natural attrition or that require skill sets outside those recommended as mission-critical by Acquiree. Those positions will be posted and Acquiree applicants will be given consideration prior to external candidates.</a:t>
            </a:r>
            <a:endParaRPr sz="1950" dirty="0">
              <a:latin typeface="Trebuchet MS"/>
              <a:cs typeface="Trebuchet MS"/>
            </a:endParaRPr>
          </a:p>
          <a:p>
            <a:pPr>
              <a:lnSpc>
                <a:spcPct val="100000"/>
              </a:lnSpc>
              <a:spcBef>
                <a:spcPts val="1405"/>
              </a:spcBef>
            </a:pPr>
            <a:endParaRPr sz="1950" dirty="0">
              <a:latin typeface="Trebuchet MS"/>
              <a:cs typeface="Trebuchet MS"/>
            </a:endParaRPr>
          </a:p>
          <a:p>
            <a:pPr marL="12700" marR="3263265">
              <a:lnSpc>
                <a:spcPct val="100499"/>
              </a:lnSpc>
            </a:pPr>
            <a:r>
              <a:rPr sz="2050" b="1" dirty="0">
                <a:solidFill>
                  <a:srgbClr val="CF3E30"/>
                </a:solidFill>
                <a:latin typeface="Trebuchet MS"/>
                <a:cs typeface="Trebuchet MS"/>
              </a:rPr>
              <a:t>12: If I’m recommended by Acquiree as mission-critical, and I interview for a position equivalent to my current position, but do not receive a job offer, can I still receive severance?</a:t>
            </a:r>
            <a:endParaRPr sz="2050" dirty="0">
              <a:latin typeface="Trebuchet MS"/>
              <a:cs typeface="Trebuchet MS"/>
            </a:endParaRPr>
          </a:p>
          <a:p>
            <a:pPr marL="342900" indent="-342900">
              <a:lnSpc>
                <a:spcPct val="100000"/>
              </a:lnSpc>
              <a:spcBef>
                <a:spcPts val="825"/>
              </a:spcBef>
              <a:buClr>
                <a:srgbClr val="CF3E30"/>
              </a:buClr>
              <a:buSzPct val="160000"/>
              <a:buFont typeface="Arial" panose="020B0604020202020204" pitchFamily="34" charset="0"/>
              <a:buChar char="•"/>
            </a:pPr>
            <a:endParaRPr sz="2050" dirty="0">
              <a:latin typeface="Trebuchet MS"/>
              <a:cs typeface="Trebuchet MS"/>
            </a:endParaRPr>
          </a:p>
          <a:p>
            <a:pPr marL="912495" marR="5080" indent="-342900">
              <a:lnSpc>
                <a:spcPct val="101499"/>
              </a:lnSpc>
              <a:buClr>
                <a:srgbClr val="CF3E30"/>
              </a:buClr>
              <a:buSzPct val="160000"/>
              <a:buFont typeface="Arial" panose="020B0604020202020204" pitchFamily="34" charset="0"/>
              <a:buChar char="•"/>
            </a:pPr>
            <a:r>
              <a:rPr sz="1950" dirty="0">
                <a:solidFill>
                  <a:srgbClr val="181818"/>
                </a:solidFill>
                <a:latin typeface="Trebuchet MS"/>
                <a:cs typeface="Trebuchet MS"/>
              </a:rPr>
              <a:t>A. Yes. Those candidates considered, but not offered permanent jobs will either be considered for transition-critical roles (with severance paid at expiration of their agreement) or they will receive severance when their job is eliminated.</a:t>
            </a:r>
            <a:endParaRPr sz="1950" dirty="0">
              <a:latin typeface="Trebuchet MS"/>
              <a:cs typeface="Trebuchet MS"/>
            </a:endParaRPr>
          </a:p>
          <a:p>
            <a:pPr>
              <a:lnSpc>
                <a:spcPct val="100000"/>
              </a:lnSpc>
              <a:spcBef>
                <a:spcPts val="2020"/>
              </a:spcBef>
            </a:pPr>
            <a:endParaRPr sz="1950" dirty="0">
              <a:latin typeface="Trebuchet MS"/>
              <a:cs typeface="Trebuchet MS"/>
            </a:endParaRPr>
          </a:p>
          <a:p>
            <a:pPr marL="12700">
              <a:lnSpc>
                <a:spcPct val="100000"/>
              </a:lnSpc>
              <a:spcBef>
                <a:spcPts val="5"/>
              </a:spcBef>
            </a:pPr>
            <a:r>
              <a:rPr sz="2050" b="1" dirty="0">
                <a:solidFill>
                  <a:srgbClr val="CF3E30"/>
                </a:solidFill>
                <a:latin typeface="Trebuchet MS"/>
                <a:cs typeface="Trebuchet MS"/>
              </a:rPr>
              <a:t>13: Why did Acquirer select this staffing approach?</a:t>
            </a:r>
            <a:endParaRPr sz="2050" dirty="0">
              <a:latin typeface="Trebuchet MS"/>
              <a:cs typeface="Trebuchet MS"/>
            </a:endParaRPr>
          </a:p>
          <a:p>
            <a:pPr>
              <a:lnSpc>
                <a:spcPct val="100000"/>
              </a:lnSpc>
              <a:spcBef>
                <a:spcPts val="90"/>
              </a:spcBef>
            </a:pPr>
            <a:endParaRPr sz="2050" dirty="0">
              <a:latin typeface="Trebuchet MS"/>
              <a:cs typeface="Trebuchet MS"/>
            </a:endParaRPr>
          </a:p>
          <a:p>
            <a:pPr marL="912495" marR="1474470" indent="-342900">
              <a:lnSpc>
                <a:spcPct val="101499"/>
              </a:lnSpc>
              <a:buClr>
                <a:srgbClr val="CF3E30"/>
              </a:buClr>
              <a:buSzPct val="160000"/>
              <a:buFont typeface="Arial" panose="020B0604020202020204" pitchFamily="34" charset="0"/>
              <a:buChar char="•"/>
            </a:pPr>
            <a:r>
              <a:rPr sz="1950" dirty="0">
                <a:solidFill>
                  <a:srgbClr val="181818"/>
                </a:solidFill>
                <a:latin typeface="Trebuchet MS"/>
                <a:cs typeface="Trebuchet MS"/>
              </a:rPr>
              <a:t>A. The objective of this staffing approach is to ensure that Acquirer is rapidly staffed for growth and high-performance while minimizing disruption to customers and distraction to the core business. This staffing approach is the most efficient way to ensure that the mission-critical talent from Acquiree is considered for employment with Acquirer. This approach also takes into consideration the need to retain transition-critical employees to ensure a seamless integration. It also provides all employees with answers to their job status questions as quickly as possible. Acquirer is committed to treating all employees from both companies with dignity and respect as we go through this difficult process of deciding the talent required to ensure Acquirer’s future success.</a:t>
            </a:r>
            <a:endParaRPr sz="1950" dirty="0">
              <a:latin typeface="Trebuchet MS"/>
              <a:cs typeface="Trebuchet MS"/>
            </a:endParaRPr>
          </a:p>
        </p:txBody>
      </p:sp>
      <p:sp>
        <p:nvSpPr>
          <p:cNvPr id="10" name="object 16">
            <a:extLst>
              <a:ext uri="{FF2B5EF4-FFF2-40B4-BE49-F238E27FC236}">
                <a16:creationId xmlns:a16="http://schemas.microsoft.com/office/drawing/2014/main" id="{2F6E134D-B866-01B1-78FA-9A04B30DAAAE}"/>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18</a:t>
            </a:r>
            <a:endParaRPr sz="2000" dirty="0">
              <a:solidFill>
                <a:schemeClr val="tx1"/>
              </a:solidFill>
              <a:latin typeface="Trebuchet MS"/>
              <a:cs typeface="Trebuchet MS"/>
            </a:endParaRPr>
          </a:p>
        </p:txBody>
      </p:sp>
      <p:sp>
        <p:nvSpPr>
          <p:cNvPr id="5" name="object 8">
            <a:extLst>
              <a:ext uri="{FF2B5EF4-FFF2-40B4-BE49-F238E27FC236}">
                <a16:creationId xmlns:a16="http://schemas.microsoft.com/office/drawing/2014/main" id="{08579DBB-DE93-B1D1-AF7A-C166F598527E}"/>
              </a:ext>
            </a:extLst>
          </p:cNvPr>
          <p:cNvSpPr txBox="1">
            <a:spLocks noGrp="1"/>
          </p:cNvSpPr>
          <p:nvPr>
            <p:ph type="title"/>
          </p:nvPr>
        </p:nvSpPr>
        <p:spPr>
          <a:xfrm>
            <a:off x="1190168" y="765483"/>
            <a:ext cx="5737682" cy="773930"/>
          </a:xfrm>
          <a:prstGeom prst="rect">
            <a:avLst/>
          </a:prstGeom>
        </p:spPr>
        <p:txBody>
          <a:bodyPr vert="horz" wrap="square" lIns="0" tIns="12065" rIns="0" bIns="0" rtlCol="0">
            <a:spAutoFit/>
          </a:bodyPr>
          <a:lstStyle/>
          <a:p>
            <a:pPr marL="12700">
              <a:lnSpc>
                <a:spcPct val="100000"/>
              </a:lnSpc>
              <a:spcBef>
                <a:spcPts val="95"/>
              </a:spcBef>
            </a:pPr>
            <a:r>
              <a:rPr lang="en-US" dirty="0">
                <a:solidFill>
                  <a:schemeClr val="dk1"/>
                </a:solidFill>
              </a:rPr>
              <a:t>STAFFING Q&amp;A</a:t>
            </a:r>
            <a:endParaRPr lang="en-US" spc="70" dirty="0">
              <a:solidFill>
                <a:srgbClr val="181818"/>
              </a:solidFill>
            </a:endParaRPr>
          </a:p>
        </p:txBody>
      </p:sp>
      <p:sp>
        <p:nvSpPr>
          <p:cNvPr id="3" name="Holder 5">
            <a:extLst>
              <a:ext uri="{FF2B5EF4-FFF2-40B4-BE49-F238E27FC236}">
                <a16:creationId xmlns:a16="http://schemas.microsoft.com/office/drawing/2014/main" id="{8F38F004-9063-D951-5837-4D3C0FA694E4}"/>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3" name="object 3"/>
          <p:cNvSpPr txBox="1">
            <a:spLocks noGrp="1"/>
          </p:cNvSpPr>
          <p:nvPr>
            <p:ph type="title"/>
          </p:nvPr>
        </p:nvSpPr>
        <p:spPr>
          <a:prstGeom prst="rect">
            <a:avLst/>
          </a:prstGeom>
        </p:spPr>
        <p:txBody>
          <a:bodyPr vert="horz" wrap="square" lIns="0" tIns="461203" rIns="0" bIns="0" rtlCol="0">
            <a:spAutoFit/>
          </a:bodyPr>
          <a:lstStyle/>
          <a:p>
            <a:pPr marL="12700">
              <a:lnSpc>
                <a:spcPct val="100000"/>
              </a:lnSpc>
              <a:spcBef>
                <a:spcPts val="95"/>
              </a:spcBef>
            </a:pPr>
            <a:r>
              <a:rPr spc="-10" dirty="0"/>
              <a:t>STAFFING</a:t>
            </a:r>
            <a:r>
              <a:rPr spc="-325" dirty="0"/>
              <a:t> </a:t>
            </a:r>
            <a:r>
              <a:rPr spc="40" dirty="0"/>
              <a:t>DELIVERABLES</a:t>
            </a:r>
          </a:p>
        </p:txBody>
      </p:sp>
      <p:pic>
        <p:nvPicPr>
          <p:cNvPr id="4" name="object 4"/>
          <p:cNvPicPr/>
          <p:nvPr/>
        </p:nvPicPr>
        <p:blipFill>
          <a:blip r:embed="rId2" cstate="print"/>
          <a:stretch>
            <a:fillRect/>
          </a:stretch>
        </p:blipFill>
        <p:spPr>
          <a:xfrm>
            <a:off x="1333810" y="3033131"/>
            <a:ext cx="143147" cy="143137"/>
          </a:xfrm>
          <a:prstGeom prst="rect">
            <a:avLst/>
          </a:prstGeom>
        </p:spPr>
      </p:pic>
      <p:pic>
        <p:nvPicPr>
          <p:cNvPr id="5" name="object 5"/>
          <p:cNvPicPr/>
          <p:nvPr/>
        </p:nvPicPr>
        <p:blipFill>
          <a:blip r:embed="rId2" cstate="print"/>
          <a:stretch>
            <a:fillRect/>
          </a:stretch>
        </p:blipFill>
        <p:spPr>
          <a:xfrm>
            <a:off x="1333810" y="3501142"/>
            <a:ext cx="143147" cy="143137"/>
          </a:xfrm>
          <a:prstGeom prst="rect">
            <a:avLst/>
          </a:prstGeom>
        </p:spPr>
      </p:pic>
      <p:pic>
        <p:nvPicPr>
          <p:cNvPr id="6" name="object 6"/>
          <p:cNvPicPr/>
          <p:nvPr/>
        </p:nvPicPr>
        <p:blipFill>
          <a:blip r:embed="rId2" cstate="print"/>
          <a:stretch>
            <a:fillRect/>
          </a:stretch>
        </p:blipFill>
        <p:spPr>
          <a:xfrm>
            <a:off x="1333810" y="3962494"/>
            <a:ext cx="143147" cy="143137"/>
          </a:xfrm>
          <a:prstGeom prst="rect">
            <a:avLst/>
          </a:prstGeom>
        </p:spPr>
      </p:pic>
      <p:pic>
        <p:nvPicPr>
          <p:cNvPr id="7" name="object 7"/>
          <p:cNvPicPr/>
          <p:nvPr/>
        </p:nvPicPr>
        <p:blipFill>
          <a:blip r:embed="rId2" cstate="print"/>
          <a:stretch>
            <a:fillRect/>
          </a:stretch>
        </p:blipFill>
        <p:spPr>
          <a:xfrm>
            <a:off x="1333810" y="4423660"/>
            <a:ext cx="143147" cy="143137"/>
          </a:xfrm>
          <a:prstGeom prst="rect">
            <a:avLst/>
          </a:prstGeom>
        </p:spPr>
      </p:pic>
      <p:pic>
        <p:nvPicPr>
          <p:cNvPr id="8" name="object 8"/>
          <p:cNvPicPr/>
          <p:nvPr/>
        </p:nvPicPr>
        <p:blipFill>
          <a:blip r:embed="rId2" cstate="print"/>
          <a:stretch>
            <a:fillRect/>
          </a:stretch>
        </p:blipFill>
        <p:spPr>
          <a:xfrm>
            <a:off x="1333810" y="4884823"/>
            <a:ext cx="143147" cy="143137"/>
          </a:xfrm>
          <a:prstGeom prst="rect">
            <a:avLst/>
          </a:prstGeom>
        </p:spPr>
      </p:pic>
      <p:pic>
        <p:nvPicPr>
          <p:cNvPr id="9" name="object 9"/>
          <p:cNvPicPr/>
          <p:nvPr/>
        </p:nvPicPr>
        <p:blipFill>
          <a:blip r:embed="rId2" cstate="print"/>
          <a:stretch>
            <a:fillRect/>
          </a:stretch>
        </p:blipFill>
        <p:spPr>
          <a:xfrm>
            <a:off x="1333810" y="5341278"/>
            <a:ext cx="143147" cy="143137"/>
          </a:xfrm>
          <a:prstGeom prst="rect">
            <a:avLst/>
          </a:prstGeom>
        </p:spPr>
      </p:pic>
      <p:pic>
        <p:nvPicPr>
          <p:cNvPr id="10" name="object 10"/>
          <p:cNvPicPr/>
          <p:nvPr/>
        </p:nvPicPr>
        <p:blipFill>
          <a:blip r:embed="rId2" cstate="print"/>
          <a:stretch>
            <a:fillRect/>
          </a:stretch>
        </p:blipFill>
        <p:spPr>
          <a:xfrm>
            <a:off x="1333810" y="5795123"/>
            <a:ext cx="143147" cy="143137"/>
          </a:xfrm>
          <a:prstGeom prst="rect">
            <a:avLst/>
          </a:prstGeom>
        </p:spPr>
      </p:pic>
      <p:pic>
        <p:nvPicPr>
          <p:cNvPr id="11" name="object 11"/>
          <p:cNvPicPr/>
          <p:nvPr/>
        </p:nvPicPr>
        <p:blipFill>
          <a:blip r:embed="rId2" cstate="print"/>
          <a:stretch>
            <a:fillRect/>
          </a:stretch>
        </p:blipFill>
        <p:spPr>
          <a:xfrm>
            <a:off x="1333810" y="6252393"/>
            <a:ext cx="143147" cy="143137"/>
          </a:xfrm>
          <a:prstGeom prst="rect">
            <a:avLst/>
          </a:prstGeom>
        </p:spPr>
      </p:pic>
      <p:pic>
        <p:nvPicPr>
          <p:cNvPr id="12" name="object 12"/>
          <p:cNvPicPr/>
          <p:nvPr/>
        </p:nvPicPr>
        <p:blipFill>
          <a:blip r:embed="rId2" cstate="print"/>
          <a:stretch>
            <a:fillRect/>
          </a:stretch>
        </p:blipFill>
        <p:spPr>
          <a:xfrm>
            <a:off x="1333810" y="6713441"/>
            <a:ext cx="143147" cy="143137"/>
          </a:xfrm>
          <a:prstGeom prst="rect">
            <a:avLst/>
          </a:prstGeom>
        </p:spPr>
      </p:pic>
      <p:pic>
        <p:nvPicPr>
          <p:cNvPr id="13" name="object 13"/>
          <p:cNvPicPr/>
          <p:nvPr/>
        </p:nvPicPr>
        <p:blipFill>
          <a:blip r:embed="rId2" cstate="print"/>
          <a:stretch>
            <a:fillRect/>
          </a:stretch>
        </p:blipFill>
        <p:spPr>
          <a:xfrm>
            <a:off x="1333810" y="7174607"/>
            <a:ext cx="143147" cy="143137"/>
          </a:xfrm>
          <a:prstGeom prst="rect">
            <a:avLst/>
          </a:prstGeom>
        </p:spPr>
      </p:pic>
      <p:pic>
        <p:nvPicPr>
          <p:cNvPr id="14" name="object 14"/>
          <p:cNvPicPr/>
          <p:nvPr/>
        </p:nvPicPr>
        <p:blipFill>
          <a:blip r:embed="rId2" cstate="print"/>
          <a:stretch>
            <a:fillRect/>
          </a:stretch>
        </p:blipFill>
        <p:spPr>
          <a:xfrm>
            <a:off x="1333810" y="7639780"/>
            <a:ext cx="143147" cy="143137"/>
          </a:xfrm>
          <a:prstGeom prst="rect">
            <a:avLst/>
          </a:prstGeom>
        </p:spPr>
      </p:pic>
      <p:pic>
        <p:nvPicPr>
          <p:cNvPr id="15" name="object 15"/>
          <p:cNvPicPr/>
          <p:nvPr/>
        </p:nvPicPr>
        <p:blipFill>
          <a:blip r:embed="rId2" cstate="print"/>
          <a:stretch>
            <a:fillRect/>
          </a:stretch>
        </p:blipFill>
        <p:spPr>
          <a:xfrm>
            <a:off x="1333810" y="8098880"/>
            <a:ext cx="143147" cy="143137"/>
          </a:xfrm>
          <a:prstGeom prst="rect">
            <a:avLst/>
          </a:prstGeom>
        </p:spPr>
      </p:pic>
      <p:pic>
        <p:nvPicPr>
          <p:cNvPr id="16" name="object 16"/>
          <p:cNvPicPr/>
          <p:nvPr/>
        </p:nvPicPr>
        <p:blipFill>
          <a:blip r:embed="rId2" cstate="print"/>
          <a:stretch>
            <a:fillRect/>
          </a:stretch>
        </p:blipFill>
        <p:spPr>
          <a:xfrm>
            <a:off x="1333810" y="8561382"/>
            <a:ext cx="143147" cy="143137"/>
          </a:xfrm>
          <a:prstGeom prst="rect">
            <a:avLst/>
          </a:prstGeom>
        </p:spPr>
      </p:pic>
      <p:pic>
        <p:nvPicPr>
          <p:cNvPr id="17" name="object 17"/>
          <p:cNvPicPr/>
          <p:nvPr/>
        </p:nvPicPr>
        <p:blipFill>
          <a:blip r:embed="rId2" cstate="print"/>
          <a:stretch>
            <a:fillRect/>
          </a:stretch>
        </p:blipFill>
        <p:spPr>
          <a:xfrm>
            <a:off x="1333810" y="9027924"/>
            <a:ext cx="143147" cy="143137"/>
          </a:xfrm>
          <a:prstGeom prst="rect">
            <a:avLst/>
          </a:prstGeom>
        </p:spPr>
      </p:pic>
      <p:pic>
        <p:nvPicPr>
          <p:cNvPr id="18" name="object 18"/>
          <p:cNvPicPr/>
          <p:nvPr/>
        </p:nvPicPr>
        <p:blipFill>
          <a:blip r:embed="rId2" cstate="print"/>
          <a:stretch>
            <a:fillRect/>
          </a:stretch>
        </p:blipFill>
        <p:spPr>
          <a:xfrm>
            <a:off x="1333810" y="9487721"/>
            <a:ext cx="143147" cy="143137"/>
          </a:xfrm>
          <a:prstGeom prst="rect">
            <a:avLst/>
          </a:prstGeom>
        </p:spPr>
      </p:pic>
      <p:sp>
        <p:nvSpPr>
          <p:cNvPr id="19" name="object 19"/>
          <p:cNvSpPr txBox="1">
            <a:spLocks noGrp="1"/>
          </p:cNvSpPr>
          <p:nvPr>
            <p:ph type="body" idx="1"/>
          </p:nvPr>
        </p:nvSpPr>
        <p:spPr>
          <a:xfrm>
            <a:off x="1906846" y="2770289"/>
            <a:ext cx="11723369" cy="6945556"/>
          </a:xfrm>
          <a:prstGeom prst="rect">
            <a:avLst/>
          </a:prstGeom>
        </p:spPr>
        <p:txBody>
          <a:bodyPr vert="horz" wrap="square" lIns="0" tIns="152400" rIns="0" bIns="0" rtlCol="0">
            <a:spAutoFit/>
          </a:bodyPr>
          <a:lstStyle/>
          <a:p>
            <a:pPr marL="12700">
              <a:lnSpc>
                <a:spcPct val="100000"/>
              </a:lnSpc>
              <a:spcBef>
                <a:spcPts val="1200"/>
              </a:spcBef>
            </a:pPr>
            <a:r>
              <a:rPr dirty="0"/>
              <a:t>Tier 0 org. structure and staffing (Executive Committee)</a:t>
            </a:r>
          </a:p>
          <a:p>
            <a:pPr marL="12700" marR="2402205">
              <a:lnSpc>
                <a:spcPct val="140800"/>
              </a:lnSpc>
              <a:spcBef>
                <a:spcPts val="55"/>
              </a:spcBef>
            </a:pPr>
            <a:r>
              <a:rPr dirty="0"/>
              <a:t>Tier 1 org. structure and staffing (Direct reports to Executive Committee) Tier 2 org. structure and staffing (Direct reports to Tier 1)</a:t>
            </a:r>
            <a:endParaRPr lang="en-US" dirty="0"/>
          </a:p>
          <a:p>
            <a:pPr marL="12700" marR="2402205">
              <a:lnSpc>
                <a:spcPct val="140800"/>
              </a:lnSpc>
              <a:spcBef>
                <a:spcPts val="55"/>
              </a:spcBef>
            </a:pPr>
            <a:r>
              <a:rPr dirty="0"/>
              <a:t>Functional org. charts for the remainder of the organization</a:t>
            </a:r>
          </a:p>
          <a:p>
            <a:pPr marL="12700" marR="5080">
              <a:lnSpc>
                <a:spcPct val="139100"/>
              </a:lnSpc>
              <a:spcBef>
                <a:spcPts val="40"/>
              </a:spcBef>
              <a:tabLst>
                <a:tab pos="1682114" algn="l"/>
                <a:tab pos="2858770" algn="l"/>
              </a:tabLst>
            </a:pPr>
            <a:r>
              <a:rPr dirty="0"/>
              <a:t>Criteria for recommendations of mission-critical and transition-critical Acquirer employees Slotting/Interviewing</a:t>
            </a:r>
            <a:r>
              <a:rPr lang="en-US" dirty="0"/>
              <a:t> </a:t>
            </a:r>
            <a:r>
              <a:rPr dirty="0"/>
              <a:t>processes, tools, and training for selecting Tiers 3-n (assume 6 tiers) Governance</a:t>
            </a:r>
            <a:r>
              <a:rPr lang="en-US" dirty="0"/>
              <a:t> </a:t>
            </a:r>
            <a:r>
              <a:rPr dirty="0"/>
              <a:t>to ensure process is administered properly and adhered to rigorously Organizational mapping to clarify Day 1 functional groups and managers</a:t>
            </a:r>
            <a:endParaRPr lang="en-US" dirty="0"/>
          </a:p>
          <a:p>
            <a:pPr marL="12700" marR="5080">
              <a:lnSpc>
                <a:spcPct val="139100"/>
              </a:lnSpc>
              <a:spcBef>
                <a:spcPts val="40"/>
              </a:spcBef>
              <a:tabLst>
                <a:tab pos="1682114" algn="l"/>
                <a:tab pos="2858770" algn="l"/>
              </a:tabLst>
            </a:pPr>
            <a:r>
              <a:rPr dirty="0"/>
              <a:t>Severance policy</a:t>
            </a:r>
            <a:endParaRPr lang="en-US" dirty="0"/>
          </a:p>
          <a:p>
            <a:pPr marL="12700" marR="5080">
              <a:lnSpc>
                <a:spcPct val="139100"/>
              </a:lnSpc>
              <a:spcBef>
                <a:spcPts val="40"/>
              </a:spcBef>
              <a:tabLst>
                <a:tab pos="1682114" algn="l"/>
                <a:tab pos="2858770" algn="l"/>
              </a:tabLst>
            </a:pPr>
            <a:r>
              <a:rPr dirty="0"/>
              <a:t>Outplacement services</a:t>
            </a:r>
          </a:p>
          <a:p>
            <a:pPr marL="12700" marR="5932170">
              <a:lnSpc>
                <a:spcPct val="140100"/>
              </a:lnSpc>
              <a:spcBef>
                <a:spcPts val="45"/>
              </a:spcBef>
            </a:pPr>
            <a:r>
              <a:rPr dirty="0"/>
              <a:t>Transition agreements/ Transition incentives Other retention incentives</a:t>
            </a:r>
            <a:endParaRPr lang="en-US" dirty="0"/>
          </a:p>
          <a:p>
            <a:pPr marL="12700" marR="5932170">
              <a:lnSpc>
                <a:spcPct val="140100"/>
              </a:lnSpc>
              <a:spcBef>
                <a:spcPts val="45"/>
              </a:spcBef>
            </a:pPr>
            <a:r>
              <a:rPr dirty="0"/>
              <a:t>Offer letters</a:t>
            </a:r>
          </a:p>
          <a:p>
            <a:pPr marL="12700" marR="5269230">
              <a:lnSpc>
                <a:spcPct val="140300"/>
              </a:lnSpc>
              <a:spcBef>
                <a:spcPts val="50"/>
              </a:spcBef>
            </a:pPr>
            <a:r>
              <a:rPr dirty="0"/>
              <a:t>Legal reviews (WARN Act, Adverse Impact Review) Communications to support </a:t>
            </a:r>
            <a:r>
              <a:rPr lang="en-US" dirty="0"/>
              <a:t>for </a:t>
            </a:r>
            <a:r>
              <a:rPr dirty="0"/>
              <a:t>all of the above</a:t>
            </a:r>
          </a:p>
        </p:txBody>
      </p:sp>
      <p:sp>
        <p:nvSpPr>
          <p:cNvPr id="20" name="object 20"/>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21" name="object 16">
            <a:extLst>
              <a:ext uri="{FF2B5EF4-FFF2-40B4-BE49-F238E27FC236}">
                <a16:creationId xmlns:a16="http://schemas.microsoft.com/office/drawing/2014/main" id="{5BE6ADFA-6FA8-AA6D-EB46-E09E042BF98C}"/>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19</a:t>
            </a:r>
            <a:endParaRPr sz="2000" dirty="0">
              <a:solidFill>
                <a:schemeClr val="bg1"/>
              </a:solidFill>
              <a:latin typeface="Trebuchet MS"/>
              <a:cs typeface="Trebuchet MS"/>
            </a:endParaRPr>
          </a:p>
        </p:txBody>
      </p:sp>
      <p:sp>
        <p:nvSpPr>
          <p:cNvPr id="22" name="Holder 5">
            <a:extLst>
              <a:ext uri="{FF2B5EF4-FFF2-40B4-BE49-F238E27FC236}">
                <a16:creationId xmlns:a16="http://schemas.microsoft.com/office/drawing/2014/main" id="{55BFD308-3685-F65D-1603-1C9234760D24}"/>
              </a:ext>
            </a:extLst>
          </p:cNvPr>
          <p:cNvSpPr txBox="1">
            <a:spLocks/>
          </p:cNvSpPr>
          <p:nvPr/>
        </p:nvSpPr>
        <p:spPr>
          <a:xfrm>
            <a:off x="729933" y="10711549"/>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0FE8D"/>
          </a:solidFill>
        </p:spPr>
        <p:txBody>
          <a:bodyPr wrap="square" lIns="0" tIns="0" rIns="0" bIns="0" rtlCol="0"/>
          <a:lstStyle/>
          <a:p>
            <a:endParaRPr dirty="0"/>
          </a:p>
        </p:txBody>
      </p:sp>
      <p:sp>
        <p:nvSpPr>
          <p:cNvPr id="3" name="object 3"/>
          <p:cNvSpPr/>
          <p:nvPr/>
        </p:nvSpPr>
        <p:spPr>
          <a:xfrm>
            <a:off x="0" y="3540718"/>
            <a:ext cx="20104100" cy="0"/>
          </a:xfrm>
          <a:custGeom>
            <a:avLst/>
            <a:gdLst/>
            <a:ahLst/>
            <a:cxnLst/>
            <a:rect l="l" t="t" r="r" b="b"/>
            <a:pathLst>
              <a:path w="20104100">
                <a:moveTo>
                  <a:pt x="0" y="0"/>
                </a:moveTo>
                <a:lnTo>
                  <a:pt x="20104099" y="0"/>
                </a:lnTo>
              </a:path>
            </a:pathLst>
          </a:custGeom>
          <a:ln w="10470">
            <a:solidFill>
              <a:srgbClr val="CF3E30"/>
            </a:solidFill>
          </a:ln>
        </p:spPr>
        <p:txBody>
          <a:bodyPr wrap="square" lIns="0" tIns="0" rIns="0" bIns="0" rtlCol="0"/>
          <a:lstStyle/>
          <a:p>
            <a:endParaRPr dirty="0"/>
          </a:p>
        </p:txBody>
      </p:sp>
      <p:sp>
        <p:nvSpPr>
          <p:cNvPr id="4" name="object 4"/>
          <p:cNvSpPr/>
          <p:nvPr/>
        </p:nvSpPr>
        <p:spPr>
          <a:xfrm>
            <a:off x="0" y="5481619"/>
            <a:ext cx="20104100" cy="0"/>
          </a:xfrm>
          <a:custGeom>
            <a:avLst/>
            <a:gdLst/>
            <a:ahLst/>
            <a:cxnLst/>
            <a:rect l="l" t="t" r="r" b="b"/>
            <a:pathLst>
              <a:path w="20104100">
                <a:moveTo>
                  <a:pt x="0" y="0"/>
                </a:moveTo>
                <a:lnTo>
                  <a:pt x="20104099" y="0"/>
                </a:lnTo>
              </a:path>
            </a:pathLst>
          </a:custGeom>
          <a:ln w="10470">
            <a:solidFill>
              <a:srgbClr val="CF3E30"/>
            </a:solidFill>
          </a:ln>
        </p:spPr>
        <p:txBody>
          <a:bodyPr wrap="square" lIns="0" tIns="0" rIns="0" bIns="0" rtlCol="0"/>
          <a:lstStyle/>
          <a:p>
            <a:endParaRPr dirty="0"/>
          </a:p>
        </p:txBody>
      </p:sp>
      <p:sp>
        <p:nvSpPr>
          <p:cNvPr id="5" name="object 5"/>
          <p:cNvSpPr/>
          <p:nvPr/>
        </p:nvSpPr>
        <p:spPr>
          <a:xfrm>
            <a:off x="0" y="7422520"/>
            <a:ext cx="20104100" cy="0"/>
          </a:xfrm>
          <a:custGeom>
            <a:avLst/>
            <a:gdLst/>
            <a:ahLst/>
            <a:cxnLst/>
            <a:rect l="l" t="t" r="r" b="b"/>
            <a:pathLst>
              <a:path w="20104100">
                <a:moveTo>
                  <a:pt x="0" y="0"/>
                </a:moveTo>
                <a:lnTo>
                  <a:pt x="20104099" y="0"/>
                </a:lnTo>
              </a:path>
            </a:pathLst>
          </a:custGeom>
          <a:ln w="10470">
            <a:solidFill>
              <a:srgbClr val="CF3E30"/>
            </a:solidFill>
          </a:ln>
        </p:spPr>
        <p:txBody>
          <a:bodyPr wrap="square" lIns="0" tIns="0" rIns="0" bIns="0" rtlCol="0"/>
          <a:lstStyle/>
          <a:p>
            <a:endParaRPr dirty="0"/>
          </a:p>
        </p:txBody>
      </p:sp>
      <p:grpSp>
        <p:nvGrpSpPr>
          <p:cNvPr id="6" name="object 6"/>
          <p:cNvGrpSpPr/>
          <p:nvPr/>
        </p:nvGrpSpPr>
        <p:grpSpPr>
          <a:xfrm>
            <a:off x="0" y="3540718"/>
            <a:ext cx="20104100" cy="7767955"/>
            <a:chOff x="0" y="3540718"/>
            <a:chExt cx="20104100" cy="7767955"/>
          </a:xfrm>
        </p:grpSpPr>
        <p:sp>
          <p:nvSpPr>
            <p:cNvPr id="7" name="object 7"/>
            <p:cNvSpPr/>
            <p:nvPr/>
          </p:nvSpPr>
          <p:spPr>
            <a:xfrm>
              <a:off x="0" y="9363421"/>
              <a:ext cx="20104100" cy="0"/>
            </a:xfrm>
            <a:custGeom>
              <a:avLst/>
              <a:gdLst/>
              <a:ahLst/>
              <a:cxnLst/>
              <a:rect l="l" t="t" r="r" b="b"/>
              <a:pathLst>
                <a:path w="20104100">
                  <a:moveTo>
                    <a:pt x="0" y="0"/>
                  </a:moveTo>
                  <a:lnTo>
                    <a:pt x="20104099" y="0"/>
                  </a:lnTo>
                </a:path>
              </a:pathLst>
            </a:custGeom>
            <a:ln w="10470">
              <a:solidFill>
                <a:srgbClr val="CF3E30"/>
              </a:solidFill>
            </a:ln>
          </p:spPr>
          <p:txBody>
            <a:bodyPr wrap="square" lIns="0" tIns="0" rIns="0" bIns="0" rtlCol="0"/>
            <a:lstStyle/>
            <a:p>
              <a:endParaRPr dirty="0"/>
            </a:p>
          </p:txBody>
        </p:sp>
        <p:sp>
          <p:nvSpPr>
            <p:cNvPr id="8" name="object 8"/>
            <p:cNvSpPr/>
            <p:nvPr/>
          </p:nvSpPr>
          <p:spPr>
            <a:xfrm>
              <a:off x="4921316" y="3540718"/>
              <a:ext cx="0" cy="7767955"/>
            </a:xfrm>
            <a:custGeom>
              <a:avLst/>
              <a:gdLst/>
              <a:ahLst/>
              <a:cxnLst/>
              <a:rect l="l" t="t" r="r" b="b"/>
              <a:pathLst>
                <a:path h="7767955">
                  <a:moveTo>
                    <a:pt x="0" y="0"/>
                  </a:moveTo>
                  <a:lnTo>
                    <a:pt x="0" y="7767836"/>
                  </a:lnTo>
                </a:path>
              </a:pathLst>
            </a:custGeom>
            <a:ln w="10470">
              <a:solidFill>
                <a:srgbClr val="CF3E30"/>
              </a:solidFill>
            </a:ln>
          </p:spPr>
          <p:txBody>
            <a:bodyPr wrap="square" lIns="0" tIns="0" rIns="0" bIns="0" rtlCol="0"/>
            <a:lstStyle/>
            <a:p>
              <a:endParaRPr dirty="0"/>
            </a:p>
          </p:txBody>
        </p:sp>
        <p:sp>
          <p:nvSpPr>
            <p:cNvPr id="9" name="object 9"/>
            <p:cNvSpPr/>
            <p:nvPr/>
          </p:nvSpPr>
          <p:spPr>
            <a:xfrm>
              <a:off x="10052050" y="3540718"/>
              <a:ext cx="0" cy="7767955"/>
            </a:xfrm>
            <a:custGeom>
              <a:avLst/>
              <a:gdLst/>
              <a:ahLst/>
              <a:cxnLst/>
              <a:rect l="l" t="t" r="r" b="b"/>
              <a:pathLst>
                <a:path h="7767955">
                  <a:moveTo>
                    <a:pt x="0" y="0"/>
                  </a:moveTo>
                  <a:lnTo>
                    <a:pt x="0" y="7767836"/>
                  </a:lnTo>
                </a:path>
              </a:pathLst>
            </a:custGeom>
            <a:ln w="10470">
              <a:solidFill>
                <a:srgbClr val="CF3E30"/>
              </a:solidFill>
            </a:ln>
          </p:spPr>
          <p:txBody>
            <a:bodyPr wrap="square" lIns="0" tIns="0" rIns="0" bIns="0" rtlCol="0"/>
            <a:lstStyle/>
            <a:p>
              <a:endParaRPr dirty="0"/>
            </a:p>
          </p:txBody>
        </p:sp>
        <p:sp>
          <p:nvSpPr>
            <p:cNvPr id="10" name="object 10"/>
            <p:cNvSpPr/>
            <p:nvPr/>
          </p:nvSpPr>
          <p:spPr>
            <a:xfrm>
              <a:off x="15182783" y="3540718"/>
              <a:ext cx="0" cy="7767955"/>
            </a:xfrm>
            <a:custGeom>
              <a:avLst/>
              <a:gdLst/>
              <a:ahLst/>
              <a:cxnLst/>
              <a:rect l="l" t="t" r="r" b="b"/>
              <a:pathLst>
                <a:path h="7767955">
                  <a:moveTo>
                    <a:pt x="0" y="0"/>
                  </a:moveTo>
                  <a:lnTo>
                    <a:pt x="0" y="7767836"/>
                  </a:lnTo>
                </a:path>
              </a:pathLst>
            </a:custGeom>
            <a:ln w="10470">
              <a:solidFill>
                <a:srgbClr val="CF3E30"/>
              </a:solidFill>
            </a:ln>
          </p:spPr>
          <p:txBody>
            <a:bodyPr wrap="square" lIns="0" tIns="0" rIns="0" bIns="0" rtlCol="0"/>
            <a:lstStyle/>
            <a:p>
              <a:endParaRPr dirty="0"/>
            </a:p>
          </p:txBody>
        </p:sp>
        <p:sp>
          <p:nvSpPr>
            <p:cNvPr id="11" name="object 11"/>
            <p:cNvSpPr/>
            <p:nvPr/>
          </p:nvSpPr>
          <p:spPr>
            <a:xfrm>
              <a:off x="15187714" y="9368688"/>
              <a:ext cx="4916805" cy="1939925"/>
            </a:xfrm>
            <a:custGeom>
              <a:avLst/>
              <a:gdLst/>
              <a:ahLst/>
              <a:cxnLst/>
              <a:rect l="l" t="t" r="r" b="b"/>
              <a:pathLst>
                <a:path w="4916805" h="1939925">
                  <a:moveTo>
                    <a:pt x="4916384" y="0"/>
                  </a:moveTo>
                  <a:lnTo>
                    <a:pt x="0" y="0"/>
                  </a:lnTo>
                  <a:lnTo>
                    <a:pt x="0" y="1939867"/>
                  </a:lnTo>
                  <a:lnTo>
                    <a:pt x="4916384" y="1939867"/>
                  </a:lnTo>
                  <a:lnTo>
                    <a:pt x="4916384" y="0"/>
                  </a:lnTo>
                  <a:close/>
                </a:path>
              </a:pathLst>
            </a:custGeom>
            <a:solidFill>
              <a:srgbClr val="CF3E30"/>
            </a:solidFill>
          </p:spPr>
          <p:txBody>
            <a:bodyPr wrap="square" lIns="0" tIns="0" rIns="0" bIns="0" rtlCol="0"/>
            <a:lstStyle/>
            <a:p>
              <a:endParaRPr dirty="0"/>
            </a:p>
          </p:txBody>
        </p:sp>
      </p:grpSp>
      <p:sp>
        <p:nvSpPr>
          <p:cNvPr id="12" name="object 12"/>
          <p:cNvSpPr txBox="1"/>
          <p:nvPr/>
        </p:nvSpPr>
        <p:spPr>
          <a:xfrm>
            <a:off x="679497" y="3940887"/>
            <a:ext cx="3466465" cy="1118870"/>
          </a:xfrm>
          <a:prstGeom prst="rect">
            <a:avLst/>
          </a:prstGeom>
        </p:spPr>
        <p:txBody>
          <a:bodyPr vert="horz" wrap="square" lIns="0" tIns="24765" rIns="0" bIns="0" rtlCol="0">
            <a:spAutoFit/>
          </a:bodyPr>
          <a:lstStyle/>
          <a:p>
            <a:pPr marL="12700" marR="5080">
              <a:lnSpc>
                <a:spcPts val="2870"/>
              </a:lnSpc>
              <a:spcBef>
                <a:spcPts val="195"/>
              </a:spcBef>
            </a:pPr>
            <a:r>
              <a:rPr sz="2400" dirty="0">
                <a:solidFill>
                  <a:srgbClr val="181818"/>
                </a:solidFill>
                <a:latin typeface="Trebuchet MS"/>
                <a:cs typeface="Trebuchet MS"/>
              </a:rPr>
              <a:t>Timing</a:t>
            </a:r>
            <a:r>
              <a:rPr sz="2400" spc="-95" dirty="0">
                <a:solidFill>
                  <a:srgbClr val="181818"/>
                </a:solidFill>
                <a:latin typeface="Trebuchet MS"/>
                <a:cs typeface="Trebuchet MS"/>
              </a:rPr>
              <a:t> </a:t>
            </a:r>
            <a:r>
              <a:rPr sz="2400" dirty="0">
                <a:solidFill>
                  <a:srgbClr val="181818"/>
                </a:solidFill>
                <a:latin typeface="Trebuchet MS"/>
                <a:cs typeface="Trebuchet MS"/>
              </a:rPr>
              <a:t>of</a:t>
            </a:r>
            <a:r>
              <a:rPr sz="2400" spc="-95" dirty="0">
                <a:solidFill>
                  <a:srgbClr val="181818"/>
                </a:solidFill>
                <a:latin typeface="Trebuchet MS"/>
                <a:cs typeface="Trebuchet MS"/>
              </a:rPr>
              <a:t> </a:t>
            </a:r>
            <a:r>
              <a:rPr sz="2400" spc="-10" dirty="0">
                <a:solidFill>
                  <a:srgbClr val="181818"/>
                </a:solidFill>
                <a:latin typeface="Trebuchet MS"/>
                <a:cs typeface="Trebuchet MS"/>
              </a:rPr>
              <a:t>Announcement </a:t>
            </a:r>
            <a:r>
              <a:rPr sz="2400" dirty="0">
                <a:solidFill>
                  <a:srgbClr val="181818"/>
                </a:solidFill>
                <a:latin typeface="Trebuchet MS"/>
                <a:cs typeface="Trebuchet MS"/>
              </a:rPr>
              <a:t>of</a:t>
            </a:r>
            <a:r>
              <a:rPr sz="2400" spc="-145" dirty="0">
                <a:solidFill>
                  <a:srgbClr val="181818"/>
                </a:solidFill>
                <a:latin typeface="Trebuchet MS"/>
                <a:cs typeface="Trebuchet MS"/>
              </a:rPr>
              <a:t> </a:t>
            </a:r>
            <a:r>
              <a:rPr sz="2400" spc="70" dirty="0">
                <a:solidFill>
                  <a:srgbClr val="181818"/>
                </a:solidFill>
                <a:latin typeface="Trebuchet MS"/>
                <a:cs typeface="Trebuchet MS"/>
              </a:rPr>
              <a:t>Job</a:t>
            </a:r>
            <a:r>
              <a:rPr sz="2400" spc="-140" dirty="0">
                <a:solidFill>
                  <a:srgbClr val="181818"/>
                </a:solidFill>
                <a:latin typeface="Trebuchet MS"/>
                <a:cs typeface="Trebuchet MS"/>
              </a:rPr>
              <a:t> </a:t>
            </a:r>
            <a:r>
              <a:rPr sz="2400" spc="65" dirty="0">
                <a:solidFill>
                  <a:srgbClr val="181818"/>
                </a:solidFill>
                <a:latin typeface="Trebuchet MS"/>
                <a:cs typeface="Trebuchet MS"/>
              </a:rPr>
              <a:t>Status</a:t>
            </a:r>
            <a:r>
              <a:rPr sz="2400" spc="-135" dirty="0">
                <a:solidFill>
                  <a:srgbClr val="181818"/>
                </a:solidFill>
                <a:latin typeface="Trebuchet MS"/>
                <a:cs typeface="Trebuchet MS"/>
              </a:rPr>
              <a:t> </a:t>
            </a:r>
            <a:r>
              <a:rPr sz="2400" spc="-50" dirty="0">
                <a:solidFill>
                  <a:srgbClr val="181818"/>
                </a:solidFill>
                <a:latin typeface="Trebuchet MS"/>
                <a:cs typeface="Trebuchet MS"/>
              </a:rPr>
              <a:t>to</a:t>
            </a:r>
            <a:r>
              <a:rPr sz="2400" spc="-135" dirty="0">
                <a:solidFill>
                  <a:srgbClr val="181818"/>
                </a:solidFill>
                <a:latin typeface="Trebuchet MS"/>
                <a:cs typeface="Trebuchet MS"/>
              </a:rPr>
              <a:t> </a:t>
            </a:r>
            <a:r>
              <a:rPr sz="2400" spc="-25" dirty="0">
                <a:solidFill>
                  <a:srgbClr val="181818"/>
                </a:solidFill>
                <a:latin typeface="Trebuchet MS"/>
                <a:cs typeface="Trebuchet MS"/>
              </a:rPr>
              <a:t>All </a:t>
            </a:r>
            <a:r>
              <a:rPr sz="2400" spc="-10" dirty="0">
                <a:solidFill>
                  <a:srgbClr val="181818"/>
                </a:solidFill>
                <a:latin typeface="Trebuchet MS"/>
                <a:cs typeface="Trebuchet MS"/>
              </a:rPr>
              <a:t>Employees</a:t>
            </a:r>
            <a:endParaRPr sz="2400" dirty="0">
              <a:latin typeface="Trebuchet MS"/>
              <a:cs typeface="Trebuchet MS"/>
            </a:endParaRPr>
          </a:p>
        </p:txBody>
      </p:sp>
      <p:sp>
        <p:nvSpPr>
          <p:cNvPr id="13" name="object 13"/>
          <p:cNvSpPr txBox="1"/>
          <p:nvPr/>
        </p:nvSpPr>
        <p:spPr>
          <a:xfrm>
            <a:off x="679497" y="6069210"/>
            <a:ext cx="3176270" cy="754380"/>
          </a:xfrm>
          <a:prstGeom prst="rect">
            <a:avLst/>
          </a:prstGeom>
        </p:spPr>
        <p:txBody>
          <a:bodyPr vert="horz" wrap="square" lIns="0" tIns="24765" rIns="0" bIns="0" rtlCol="0">
            <a:spAutoFit/>
          </a:bodyPr>
          <a:lstStyle/>
          <a:p>
            <a:pPr marL="12700" marR="5080">
              <a:lnSpc>
                <a:spcPts val="2870"/>
              </a:lnSpc>
              <a:spcBef>
                <a:spcPts val="195"/>
              </a:spcBef>
            </a:pPr>
            <a:r>
              <a:rPr sz="2400" dirty="0">
                <a:solidFill>
                  <a:srgbClr val="181818"/>
                </a:solidFill>
                <a:latin typeface="Trebuchet MS"/>
                <a:cs typeface="Trebuchet MS"/>
              </a:rPr>
              <a:t>Severance</a:t>
            </a:r>
            <a:r>
              <a:rPr sz="2400" spc="-50" dirty="0">
                <a:solidFill>
                  <a:srgbClr val="181818"/>
                </a:solidFill>
                <a:latin typeface="Trebuchet MS"/>
                <a:cs typeface="Trebuchet MS"/>
              </a:rPr>
              <a:t> </a:t>
            </a:r>
            <a:r>
              <a:rPr sz="2400" spc="-65" dirty="0">
                <a:solidFill>
                  <a:srgbClr val="181818"/>
                </a:solidFill>
                <a:latin typeface="Trebuchet MS"/>
                <a:cs typeface="Trebuchet MS"/>
              </a:rPr>
              <a:t>for</a:t>
            </a:r>
            <a:r>
              <a:rPr sz="2400" spc="-50" dirty="0">
                <a:solidFill>
                  <a:srgbClr val="181818"/>
                </a:solidFill>
                <a:latin typeface="Trebuchet MS"/>
                <a:cs typeface="Trebuchet MS"/>
              </a:rPr>
              <a:t> </a:t>
            </a:r>
            <a:r>
              <a:rPr sz="2400" spc="-10" dirty="0">
                <a:solidFill>
                  <a:srgbClr val="181818"/>
                </a:solidFill>
                <a:latin typeface="Trebuchet MS"/>
                <a:cs typeface="Trebuchet MS"/>
              </a:rPr>
              <a:t>Acquirer </a:t>
            </a:r>
            <a:r>
              <a:rPr sz="2400" dirty="0">
                <a:solidFill>
                  <a:srgbClr val="181818"/>
                </a:solidFill>
                <a:latin typeface="Trebuchet MS"/>
                <a:cs typeface="Trebuchet MS"/>
              </a:rPr>
              <a:t>Employees</a:t>
            </a:r>
            <a:r>
              <a:rPr sz="2400" spc="-25" dirty="0">
                <a:solidFill>
                  <a:srgbClr val="181818"/>
                </a:solidFill>
                <a:latin typeface="Trebuchet MS"/>
                <a:cs typeface="Trebuchet MS"/>
              </a:rPr>
              <a:t> </a:t>
            </a:r>
            <a:r>
              <a:rPr sz="2400" spc="85" dirty="0">
                <a:solidFill>
                  <a:srgbClr val="181818"/>
                </a:solidFill>
                <a:latin typeface="Trebuchet MS"/>
                <a:cs typeface="Trebuchet MS"/>
              </a:rPr>
              <a:t>Post</a:t>
            </a:r>
            <a:r>
              <a:rPr sz="2400" dirty="0">
                <a:solidFill>
                  <a:srgbClr val="181818"/>
                </a:solidFill>
                <a:latin typeface="Trebuchet MS"/>
                <a:cs typeface="Trebuchet MS"/>
              </a:rPr>
              <a:t>-</a:t>
            </a:r>
            <a:r>
              <a:rPr sz="2400" spc="50" dirty="0">
                <a:solidFill>
                  <a:srgbClr val="181818"/>
                </a:solidFill>
                <a:latin typeface="Trebuchet MS"/>
                <a:cs typeface="Trebuchet MS"/>
              </a:rPr>
              <a:t>Close</a:t>
            </a:r>
            <a:endParaRPr sz="2400" dirty="0">
              <a:latin typeface="Trebuchet MS"/>
              <a:cs typeface="Trebuchet MS"/>
            </a:endParaRPr>
          </a:p>
        </p:txBody>
      </p:sp>
      <p:sp>
        <p:nvSpPr>
          <p:cNvPr id="14" name="object 14"/>
          <p:cNvSpPr txBox="1"/>
          <p:nvPr/>
        </p:nvSpPr>
        <p:spPr>
          <a:xfrm>
            <a:off x="679497" y="7822821"/>
            <a:ext cx="3187065" cy="1118870"/>
          </a:xfrm>
          <a:prstGeom prst="rect">
            <a:avLst/>
          </a:prstGeom>
        </p:spPr>
        <p:txBody>
          <a:bodyPr vert="horz" wrap="square" lIns="0" tIns="11430" rIns="0" bIns="0" rtlCol="0">
            <a:spAutoFit/>
          </a:bodyPr>
          <a:lstStyle/>
          <a:p>
            <a:pPr marL="12700">
              <a:lnSpc>
                <a:spcPts val="2875"/>
              </a:lnSpc>
              <a:spcBef>
                <a:spcPts val="90"/>
              </a:spcBef>
            </a:pPr>
            <a:r>
              <a:rPr sz="2400" spc="-10" dirty="0">
                <a:solidFill>
                  <a:srgbClr val="181818"/>
                </a:solidFill>
                <a:latin typeface="Trebuchet MS"/>
                <a:cs typeface="Trebuchet MS"/>
              </a:rPr>
              <a:t>Organization</a:t>
            </a:r>
            <a:r>
              <a:rPr sz="2400" spc="-80" dirty="0">
                <a:solidFill>
                  <a:srgbClr val="181818"/>
                </a:solidFill>
                <a:latin typeface="Trebuchet MS"/>
                <a:cs typeface="Trebuchet MS"/>
              </a:rPr>
              <a:t> </a:t>
            </a:r>
            <a:r>
              <a:rPr sz="2400" spc="50" dirty="0">
                <a:solidFill>
                  <a:srgbClr val="181818"/>
                </a:solidFill>
                <a:latin typeface="Trebuchet MS"/>
                <a:cs typeface="Trebuchet MS"/>
              </a:rPr>
              <a:t>Design</a:t>
            </a:r>
            <a:endParaRPr sz="2400" dirty="0">
              <a:latin typeface="Trebuchet MS"/>
              <a:cs typeface="Trebuchet MS"/>
            </a:endParaRPr>
          </a:p>
          <a:p>
            <a:pPr marL="12700" marR="5080">
              <a:lnSpc>
                <a:spcPts val="2870"/>
              </a:lnSpc>
              <a:spcBef>
                <a:spcPts val="100"/>
              </a:spcBef>
            </a:pPr>
            <a:r>
              <a:rPr sz="2400" spc="-80" dirty="0">
                <a:solidFill>
                  <a:srgbClr val="181818"/>
                </a:solidFill>
                <a:latin typeface="Trebuchet MS"/>
                <a:cs typeface="Trebuchet MS"/>
              </a:rPr>
              <a:t>,Stafﬁng,</a:t>
            </a:r>
            <a:r>
              <a:rPr sz="2400" spc="-35" dirty="0">
                <a:solidFill>
                  <a:srgbClr val="181818"/>
                </a:solidFill>
                <a:latin typeface="Trebuchet MS"/>
                <a:cs typeface="Trebuchet MS"/>
              </a:rPr>
              <a:t> </a:t>
            </a:r>
            <a:r>
              <a:rPr sz="2400" dirty="0">
                <a:solidFill>
                  <a:srgbClr val="181818"/>
                </a:solidFill>
                <a:latin typeface="Trebuchet MS"/>
                <a:cs typeface="Trebuchet MS"/>
              </a:rPr>
              <a:t>and</a:t>
            </a:r>
            <a:r>
              <a:rPr sz="2400" spc="-35" dirty="0">
                <a:solidFill>
                  <a:srgbClr val="181818"/>
                </a:solidFill>
                <a:latin typeface="Trebuchet MS"/>
                <a:cs typeface="Trebuchet MS"/>
              </a:rPr>
              <a:t> </a:t>
            </a:r>
            <a:r>
              <a:rPr sz="2400" spc="-25" dirty="0">
                <a:solidFill>
                  <a:srgbClr val="181818"/>
                </a:solidFill>
                <a:latin typeface="Trebuchet MS"/>
                <a:cs typeface="Trebuchet MS"/>
              </a:rPr>
              <a:t>Retention </a:t>
            </a:r>
            <a:r>
              <a:rPr sz="2400" spc="-10" dirty="0">
                <a:solidFill>
                  <a:srgbClr val="181818"/>
                </a:solidFill>
                <a:latin typeface="Trebuchet MS"/>
                <a:cs typeface="Trebuchet MS"/>
              </a:rPr>
              <a:t>Interdependencies</a:t>
            </a:r>
            <a:endParaRPr sz="2400" dirty="0">
              <a:latin typeface="Trebuchet MS"/>
              <a:cs typeface="Trebuchet MS"/>
            </a:endParaRPr>
          </a:p>
        </p:txBody>
      </p:sp>
      <p:sp>
        <p:nvSpPr>
          <p:cNvPr id="15" name="object 15"/>
          <p:cNvSpPr txBox="1"/>
          <p:nvPr/>
        </p:nvSpPr>
        <p:spPr>
          <a:xfrm>
            <a:off x="679497" y="10133338"/>
            <a:ext cx="2723515" cy="389890"/>
          </a:xfrm>
          <a:prstGeom prst="rect">
            <a:avLst/>
          </a:prstGeom>
        </p:spPr>
        <p:txBody>
          <a:bodyPr vert="horz" wrap="square" lIns="0" tIns="11430" rIns="0" bIns="0" rtlCol="0">
            <a:spAutoFit/>
          </a:bodyPr>
          <a:lstStyle/>
          <a:p>
            <a:pPr marL="12700">
              <a:lnSpc>
                <a:spcPct val="100000"/>
              </a:lnSpc>
              <a:spcBef>
                <a:spcPts val="90"/>
              </a:spcBef>
            </a:pPr>
            <a:r>
              <a:rPr sz="2400" dirty="0">
                <a:solidFill>
                  <a:srgbClr val="181818"/>
                </a:solidFill>
                <a:latin typeface="Trebuchet MS"/>
                <a:cs typeface="Trebuchet MS"/>
              </a:rPr>
              <a:t>Reductions</a:t>
            </a:r>
            <a:r>
              <a:rPr sz="2400" spc="-5" dirty="0">
                <a:solidFill>
                  <a:srgbClr val="181818"/>
                </a:solidFill>
                <a:latin typeface="Trebuchet MS"/>
                <a:cs typeface="Trebuchet MS"/>
              </a:rPr>
              <a:t> </a:t>
            </a:r>
            <a:r>
              <a:rPr sz="2400" dirty="0">
                <a:solidFill>
                  <a:srgbClr val="181818"/>
                </a:solidFill>
                <a:latin typeface="Trebuchet MS"/>
                <a:cs typeface="Trebuchet MS"/>
              </a:rPr>
              <a:t>in</a:t>
            </a:r>
            <a:r>
              <a:rPr sz="2400" spc="-5" dirty="0">
                <a:solidFill>
                  <a:srgbClr val="181818"/>
                </a:solidFill>
                <a:latin typeface="Trebuchet MS"/>
                <a:cs typeface="Trebuchet MS"/>
              </a:rPr>
              <a:t> </a:t>
            </a:r>
            <a:r>
              <a:rPr sz="2400" spc="-20" dirty="0">
                <a:solidFill>
                  <a:srgbClr val="181818"/>
                </a:solidFill>
                <a:latin typeface="Trebuchet MS"/>
                <a:cs typeface="Trebuchet MS"/>
              </a:rPr>
              <a:t>Force</a:t>
            </a:r>
            <a:endParaRPr sz="2400" dirty="0">
              <a:latin typeface="Trebuchet MS"/>
              <a:cs typeface="Trebuchet MS"/>
            </a:endParaRPr>
          </a:p>
        </p:txBody>
      </p:sp>
      <p:sp>
        <p:nvSpPr>
          <p:cNvPr id="16" name="object 16"/>
          <p:cNvSpPr txBox="1"/>
          <p:nvPr/>
        </p:nvSpPr>
        <p:spPr>
          <a:xfrm>
            <a:off x="5718360" y="4315295"/>
            <a:ext cx="2971800" cy="389890"/>
          </a:xfrm>
          <a:prstGeom prst="rect">
            <a:avLst/>
          </a:prstGeom>
        </p:spPr>
        <p:txBody>
          <a:bodyPr vert="horz" wrap="square" lIns="0" tIns="11430" rIns="0" bIns="0" rtlCol="0">
            <a:spAutoFit/>
          </a:bodyPr>
          <a:lstStyle/>
          <a:p>
            <a:pPr marL="12700">
              <a:lnSpc>
                <a:spcPct val="100000"/>
              </a:lnSpc>
              <a:spcBef>
                <a:spcPts val="90"/>
              </a:spcBef>
            </a:pPr>
            <a:r>
              <a:rPr sz="2400" dirty="0">
                <a:solidFill>
                  <a:srgbClr val="181818"/>
                </a:solidFill>
                <a:latin typeface="Trebuchet MS"/>
                <a:cs typeface="Trebuchet MS"/>
              </a:rPr>
              <a:t>Timing</a:t>
            </a:r>
            <a:r>
              <a:rPr sz="2400" spc="-10" dirty="0">
                <a:solidFill>
                  <a:srgbClr val="181818"/>
                </a:solidFill>
                <a:latin typeface="Trebuchet MS"/>
                <a:cs typeface="Trebuchet MS"/>
              </a:rPr>
              <a:t> Dependencies</a:t>
            </a:r>
            <a:endParaRPr sz="2400" dirty="0">
              <a:latin typeface="Trebuchet MS"/>
              <a:cs typeface="Trebuchet MS"/>
            </a:endParaRPr>
          </a:p>
        </p:txBody>
      </p:sp>
      <p:sp>
        <p:nvSpPr>
          <p:cNvPr id="17" name="object 17"/>
          <p:cNvSpPr txBox="1"/>
          <p:nvPr/>
        </p:nvSpPr>
        <p:spPr>
          <a:xfrm>
            <a:off x="5718360" y="6069210"/>
            <a:ext cx="3536315" cy="754380"/>
          </a:xfrm>
          <a:prstGeom prst="rect">
            <a:avLst/>
          </a:prstGeom>
        </p:spPr>
        <p:txBody>
          <a:bodyPr vert="horz" wrap="square" lIns="0" tIns="24765" rIns="0" bIns="0" rtlCol="0">
            <a:spAutoFit/>
          </a:bodyPr>
          <a:lstStyle/>
          <a:p>
            <a:pPr marL="12700" marR="5080">
              <a:lnSpc>
                <a:spcPts val="2870"/>
              </a:lnSpc>
              <a:spcBef>
                <a:spcPts val="195"/>
              </a:spcBef>
            </a:pPr>
            <a:r>
              <a:rPr sz="2400" spc="75" dirty="0">
                <a:solidFill>
                  <a:srgbClr val="181818"/>
                </a:solidFill>
                <a:latin typeface="Trebuchet MS"/>
                <a:cs typeface="Trebuchet MS"/>
              </a:rPr>
              <a:t>Post-</a:t>
            </a:r>
            <a:r>
              <a:rPr sz="2400" spc="60" dirty="0">
                <a:solidFill>
                  <a:srgbClr val="181818"/>
                </a:solidFill>
                <a:latin typeface="Trebuchet MS"/>
                <a:cs typeface="Trebuchet MS"/>
              </a:rPr>
              <a:t>Close</a:t>
            </a:r>
            <a:r>
              <a:rPr sz="2400" spc="-105" dirty="0">
                <a:solidFill>
                  <a:srgbClr val="181818"/>
                </a:solidFill>
                <a:latin typeface="Trebuchet MS"/>
                <a:cs typeface="Trebuchet MS"/>
              </a:rPr>
              <a:t> </a:t>
            </a:r>
            <a:r>
              <a:rPr sz="2400" spc="-10" dirty="0">
                <a:solidFill>
                  <a:srgbClr val="181818"/>
                </a:solidFill>
                <a:latin typeface="Trebuchet MS"/>
                <a:cs typeface="Trebuchet MS"/>
              </a:rPr>
              <a:t>Outplacement Services</a:t>
            </a:r>
            <a:endParaRPr sz="2400" dirty="0">
              <a:latin typeface="Trebuchet MS"/>
              <a:cs typeface="Trebuchet MS"/>
            </a:endParaRPr>
          </a:p>
        </p:txBody>
      </p:sp>
      <p:sp>
        <p:nvSpPr>
          <p:cNvPr id="18" name="object 18"/>
          <p:cNvSpPr txBox="1"/>
          <p:nvPr/>
        </p:nvSpPr>
        <p:spPr>
          <a:xfrm>
            <a:off x="5718360" y="8192370"/>
            <a:ext cx="2453005" cy="389890"/>
          </a:xfrm>
          <a:prstGeom prst="rect">
            <a:avLst/>
          </a:prstGeom>
        </p:spPr>
        <p:txBody>
          <a:bodyPr vert="horz" wrap="square" lIns="0" tIns="11430" rIns="0" bIns="0" rtlCol="0">
            <a:spAutoFit/>
          </a:bodyPr>
          <a:lstStyle/>
          <a:p>
            <a:pPr marL="12700">
              <a:lnSpc>
                <a:spcPct val="100000"/>
              </a:lnSpc>
              <a:spcBef>
                <a:spcPts val="90"/>
              </a:spcBef>
            </a:pPr>
            <a:r>
              <a:rPr sz="2400" spc="-40" dirty="0">
                <a:solidFill>
                  <a:srgbClr val="181818"/>
                </a:solidFill>
                <a:latin typeface="Trebuchet MS"/>
                <a:cs typeface="Trebuchet MS"/>
              </a:rPr>
              <a:t>Interview</a:t>
            </a:r>
            <a:r>
              <a:rPr sz="2400" spc="-130" dirty="0">
                <a:solidFill>
                  <a:srgbClr val="181818"/>
                </a:solidFill>
                <a:latin typeface="Trebuchet MS"/>
                <a:cs typeface="Trebuchet MS"/>
              </a:rPr>
              <a:t> </a:t>
            </a:r>
            <a:r>
              <a:rPr sz="2400" spc="80" dirty="0">
                <a:solidFill>
                  <a:srgbClr val="181818"/>
                </a:solidFill>
                <a:latin typeface="Trebuchet MS"/>
                <a:cs typeface="Trebuchet MS"/>
              </a:rPr>
              <a:t>Process</a:t>
            </a:r>
            <a:endParaRPr sz="2400" dirty="0">
              <a:latin typeface="Trebuchet MS"/>
              <a:cs typeface="Trebuchet MS"/>
            </a:endParaRPr>
          </a:p>
        </p:txBody>
      </p:sp>
      <p:sp>
        <p:nvSpPr>
          <p:cNvPr id="19" name="object 19"/>
          <p:cNvSpPr txBox="1"/>
          <p:nvPr/>
        </p:nvSpPr>
        <p:spPr>
          <a:xfrm>
            <a:off x="5718360" y="10133338"/>
            <a:ext cx="1762125" cy="389890"/>
          </a:xfrm>
          <a:prstGeom prst="rect">
            <a:avLst/>
          </a:prstGeom>
        </p:spPr>
        <p:txBody>
          <a:bodyPr vert="horz" wrap="square" lIns="0" tIns="11430" rIns="0" bIns="0" rtlCol="0">
            <a:spAutoFit/>
          </a:bodyPr>
          <a:lstStyle/>
          <a:p>
            <a:pPr marL="12700">
              <a:lnSpc>
                <a:spcPct val="100000"/>
              </a:lnSpc>
              <a:spcBef>
                <a:spcPts val="90"/>
              </a:spcBef>
            </a:pPr>
            <a:r>
              <a:rPr sz="2400" dirty="0">
                <a:solidFill>
                  <a:srgbClr val="181818"/>
                </a:solidFill>
                <a:latin typeface="Trebuchet MS"/>
                <a:cs typeface="Trebuchet MS"/>
              </a:rPr>
              <a:t>Stafﬁng</a:t>
            </a:r>
            <a:r>
              <a:rPr sz="2400" spc="80" dirty="0">
                <a:solidFill>
                  <a:srgbClr val="181818"/>
                </a:solidFill>
                <a:latin typeface="Trebuchet MS"/>
                <a:cs typeface="Trebuchet MS"/>
              </a:rPr>
              <a:t> </a:t>
            </a:r>
            <a:r>
              <a:rPr sz="2400" spc="-25" dirty="0">
                <a:solidFill>
                  <a:srgbClr val="181818"/>
                </a:solidFill>
                <a:latin typeface="Trebuchet MS"/>
                <a:cs typeface="Trebuchet MS"/>
              </a:rPr>
              <a:t>Q&amp;A</a:t>
            </a:r>
            <a:endParaRPr sz="2400" dirty="0">
              <a:latin typeface="Trebuchet MS"/>
              <a:cs typeface="Trebuchet MS"/>
            </a:endParaRPr>
          </a:p>
        </p:txBody>
      </p:sp>
      <p:sp>
        <p:nvSpPr>
          <p:cNvPr id="20" name="object 20"/>
          <p:cNvSpPr txBox="1"/>
          <p:nvPr/>
        </p:nvSpPr>
        <p:spPr>
          <a:xfrm>
            <a:off x="10686167" y="3941191"/>
            <a:ext cx="3815079" cy="1118870"/>
          </a:xfrm>
          <a:prstGeom prst="rect">
            <a:avLst/>
          </a:prstGeom>
        </p:spPr>
        <p:txBody>
          <a:bodyPr vert="horz" wrap="square" lIns="0" tIns="24765" rIns="0" bIns="0" rtlCol="0">
            <a:spAutoFit/>
          </a:bodyPr>
          <a:lstStyle/>
          <a:p>
            <a:pPr marL="12700" marR="5080">
              <a:lnSpc>
                <a:spcPts val="2870"/>
              </a:lnSpc>
              <a:spcBef>
                <a:spcPts val="195"/>
              </a:spcBef>
            </a:pPr>
            <a:r>
              <a:rPr sz="2400" dirty="0">
                <a:solidFill>
                  <a:srgbClr val="181818"/>
                </a:solidFill>
                <a:latin typeface="Trebuchet MS"/>
                <a:cs typeface="Trebuchet MS"/>
              </a:rPr>
              <a:t>Timing</a:t>
            </a:r>
            <a:r>
              <a:rPr sz="2400" spc="-55" dirty="0">
                <a:solidFill>
                  <a:srgbClr val="181818"/>
                </a:solidFill>
                <a:latin typeface="Trebuchet MS"/>
                <a:cs typeface="Trebuchet MS"/>
              </a:rPr>
              <a:t> </a:t>
            </a:r>
            <a:r>
              <a:rPr sz="2400" dirty="0">
                <a:solidFill>
                  <a:srgbClr val="181818"/>
                </a:solidFill>
                <a:latin typeface="Trebuchet MS"/>
                <a:cs typeface="Trebuchet MS"/>
              </a:rPr>
              <a:t>of</a:t>
            </a:r>
            <a:r>
              <a:rPr sz="2400" spc="-55" dirty="0">
                <a:solidFill>
                  <a:srgbClr val="181818"/>
                </a:solidFill>
                <a:latin typeface="Trebuchet MS"/>
                <a:cs typeface="Trebuchet MS"/>
              </a:rPr>
              <a:t> </a:t>
            </a:r>
            <a:r>
              <a:rPr sz="2400" dirty="0">
                <a:solidFill>
                  <a:srgbClr val="181818"/>
                </a:solidFill>
                <a:latin typeface="Trebuchet MS"/>
                <a:cs typeface="Trebuchet MS"/>
              </a:rPr>
              <a:t>Announcement</a:t>
            </a:r>
            <a:r>
              <a:rPr sz="2400" spc="-45" dirty="0">
                <a:solidFill>
                  <a:srgbClr val="181818"/>
                </a:solidFill>
                <a:latin typeface="Trebuchet MS"/>
                <a:cs typeface="Trebuchet MS"/>
              </a:rPr>
              <a:t> </a:t>
            </a:r>
            <a:r>
              <a:rPr sz="2400" spc="-25" dirty="0">
                <a:solidFill>
                  <a:srgbClr val="181818"/>
                </a:solidFill>
                <a:latin typeface="Trebuchet MS"/>
                <a:cs typeface="Trebuchet MS"/>
              </a:rPr>
              <a:t>of </a:t>
            </a:r>
            <a:r>
              <a:rPr sz="2400" spc="-65" dirty="0">
                <a:solidFill>
                  <a:srgbClr val="181818"/>
                </a:solidFill>
                <a:latin typeface="Trebuchet MS"/>
                <a:cs typeface="Trebuchet MS"/>
              </a:rPr>
              <a:t>Tier</a:t>
            </a:r>
            <a:r>
              <a:rPr sz="2400" spc="-105" dirty="0">
                <a:solidFill>
                  <a:srgbClr val="181818"/>
                </a:solidFill>
                <a:latin typeface="Trebuchet MS"/>
                <a:cs typeface="Trebuchet MS"/>
              </a:rPr>
              <a:t> </a:t>
            </a:r>
            <a:r>
              <a:rPr sz="2400" spc="75" dirty="0">
                <a:solidFill>
                  <a:srgbClr val="181818"/>
                </a:solidFill>
                <a:latin typeface="Trebuchet MS"/>
                <a:cs typeface="Trebuchet MS"/>
              </a:rPr>
              <a:t>1</a:t>
            </a:r>
            <a:r>
              <a:rPr sz="2400" spc="-100" dirty="0">
                <a:solidFill>
                  <a:srgbClr val="181818"/>
                </a:solidFill>
                <a:latin typeface="Trebuchet MS"/>
                <a:cs typeface="Trebuchet MS"/>
              </a:rPr>
              <a:t> </a:t>
            </a:r>
            <a:r>
              <a:rPr sz="2400" spc="-10" dirty="0">
                <a:solidFill>
                  <a:srgbClr val="181818"/>
                </a:solidFill>
                <a:latin typeface="Trebuchet MS"/>
                <a:cs typeface="Trebuchet MS"/>
              </a:rPr>
              <a:t>Organization</a:t>
            </a:r>
            <a:r>
              <a:rPr sz="2400" spc="-105" dirty="0">
                <a:solidFill>
                  <a:srgbClr val="181818"/>
                </a:solidFill>
                <a:latin typeface="Trebuchet MS"/>
                <a:cs typeface="Trebuchet MS"/>
              </a:rPr>
              <a:t> </a:t>
            </a:r>
            <a:r>
              <a:rPr sz="2400" spc="50" dirty="0">
                <a:solidFill>
                  <a:srgbClr val="181818"/>
                </a:solidFill>
                <a:latin typeface="Trebuchet MS"/>
                <a:cs typeface="Trebuchet MS"/>
              </a:rPr>
              <a:t>Design </a:t>
            </a:r>
            <a:r>
              <a:rPr sz="2400" dirty="0">
                <a:solidFill>
                  <a:srgbClr val="181818"/>
                </a:solidFill>
                <a:latin typeface="Trebuchet MS"/>
                <a:cs typeface="Trebuchet MS"/>
              </a:rPr>
              <a:t>and</a:t>
            </a:r>
            <a:r>
              <a:rPr sz="2400" spc="30" dirty="0">
                <a:solidFill>
                  <a:srgbClr val="181818"/>
                </a:solidFill>
                <a:latin typeface="Trebuchet MS"/>
                <a:cs typeface="Trebuchet MS"/>
              </a:rPr>
              <a:t> </a:t>
            </a:r>
            <a:r>
              <a:rPr sz="2400" dirty="0">
                <a:solidFill>
                  <a:srgbClr val="181818"/>
                </a:solidFill>
                <a:latin typeface="Trebuchet MS"/>
                <a:cs typeface="Trebuchet MS"/>
              </a:rPr>
              <a:t>Stafﬁng</a:t>
            </a:r>
            <a:r>
              <a:rPr sz="2400" spc="30" dirty="0">
                <a:solidFill>
                  <a:srgbClr val="181818"/>
                </a:solidFill>
                <a:latin typeface="Trebuchet MS"/>
                <a:cs typeface="Trebuchet MS"/>
              </a:rPr>
              <a:t> </a:t>
            </a:r>
            <a:r>
              <a:rPr sz="2400" spc="50" dirty="0">
                <a:solidFill>
                  <a:srgbClr val="181818"/>
                </a:solidFill>
                <a:latin typeface="Trebuchet MS"/>
                <a:cs typeface="Trebuchet MS"/>
              </a:rPr>
              <a:t>Decisions</a:t>
            </a:r>
            <a:endParaRPr sz="2400" dirty="0">
              <a:latin typeface="Trebuchet MS"/>
              <a:cs typeface="Trebuchet MS"/>
            </a:endParaRPr>
          </a:p>
        </p:txBody>
      </p:sp>
      <p:sp>
        <p:nvSpPr>
          <p:cNvPr id="21" name="object 21"/>
          <p:cNvSpPr txBox="1"/>
          <p:nvPr/>
        </p:nvSpPr>
        <p:spPr>
          <a:xfrm>
            <a:off x="10836476" y="6251707"/>
            <a:ext cx="2872740" cy="389890"/>
          </a:xfrm>
          <a:prstGeom prst="rect">
            <a:avLst/>
          </a:prstGeom>
        </p:spPr>
        <p:txBody>
          <a:bodyPr vert="horz" wrap="square" lIns="0" tIns="11430" rIns="0" bIns="0" rtlCol="0">
            <a:spAutoFit/>
          </a:bodyPr>
          <a:lstStyle/>
          <a:p>
            <a:pPr marL="12700">
              <a:lnSpc>
                <a:spcPct val="100000"/>
              </a:lnSpc>
              <a:spcBef>
                <a:spcPts val="90"/>
              </a:spcBef>
            </a:pPr>
            <a:r>
              <a:rPr sz="2400" spc="-10" dirty="0">
                <a:solidFill>
                  <a:srgbClr val="181818"/>
                </a:solidFill>
                <a:latin typeface="Trebuchet MS"/>
                <a:cs typeface="Trebuchet MS"/>
              </a:rPr>
              <a:t>Transition</a:t>
            </a:r>
            <a:r>
              <a:rPr sz="2400" spc="-120" dirty="0">
                <a:solidFill>
                  <a:srgbClr val="181818"/>
                </a:solidFill>
                <a:latin typeface="Trebuchet MS"/>
                <a:cs typeface="Trebuchet MS"/>
              </a:rPr>
              <a:t> </a:t>
            </a:r>
            <a:r>
              <a:rPr sz="2400" spc="-10" dirty="0">
                <a:solidFill>
                  <a:srgbClr val="181818"/>
                </a:solidFill>
                <a:latin typeface="Trebuchet MS"/>
                <a:cs typeface="Trebuchet MS"/>
              </a:rPr>
              <a:t>Incentives</a:t>
            </a:r>
            <a:endParaRPr sz="2400" dirty="0">
              <a:latin typeface="Trebuchet MS"/>
              <a:cs typeface="Trebuchet MS"/>
            </a:endParaRPr>
          </a:p>
        </p:txBody>
      </p:sp>
      <p:sp>
        <p:nvSpPr>
          <p:cNvPr id="22" name="object 22"/>
          <p:cNvSpPr txBox="1"/>
          <p:nvPr/>
        </p:nvSpPr>
        <p:spPr>
          <a:xfrm>
            <a:off x="10836476" y="8192674"/>
            <a:ext cx="3120390" cy="389890"/>
          </a:xfrm>
          <a:prstGeom prst="rect">
            <a:avLst/>
          </a:prstGeom>
        </p:spPr>
        <p:txBody>
          <a:bodyPr vert="horz" wrap="square" lIns="0" tIns="11430" rIns="0" bIns="0" rtlCol="0">
            <a:spAutoFit/>
          </a:bodyPr>
          <a:lstStyle/>
          <a:p>
            <a:pPr marL="12700">
              <a:lnSpc>
                <a:spcPct val="100000"/>
              </a:lnSpc>
              <a:spcBef>
                <a:spcPts val="90"/>
              </a:spcBef>
            </a:pPr>
            <a:r>
              <a:rPr sz="2400" spc="-10" dirty="0">
                <a:solidFill>
                  <a:srgbClr val="181818"/>
                </a:solidFill>
                <a:latin typeface="Trebuchet MS"/>
                <a:cs typeface="Trebuchet MS"/>
              </a:rPr>
              <a:t>Transition</a:t>
            </a:r>
            <a:r>
              <a:rPr sz="2400" spc="-120" dirty="0">
                <a:solidFill>
                  <a:srgbClr val="181818"/>
                </a:solidFill>
                <a:latin typeface="Trebuchet MS"/>
                <a:cs typeface="Trebuchet MS"/>
              </a:rPr>
              <a:t> </a:t>
            </a:r>
            <a:r>
              <a:rPr sz="2400" spc="-10" dirty="0">
                <a:solidFill>
                  <a:srgbClr val="181818"/>
                </a:solidFill>
                <a:latin typeface="Trebuchet MS"/>
                <a:cs typeface="Trebuchet MS"/>
              </a:rPr>
              <a:t>Agreements</a:t>
            </a:r>
            <a:endParaRPr sz="2400" dirty="0">
              <a:latin typeface="Trebuchet MS"/>
              <a:cs typeface="Trebuchet MS"/>
            </a:endParaRPr>
          </a:p>
        </p:txBody>
      </p:sp>
      <p:sp>
        <p:nvSpPr>
          <p:cNvPr id="23" name="object 23"/>
          <p:cNvSpPr txBox="1"/>
          <p:nvPr/>
        </p:nvSpPr>
        <p:spPr>
          <a:xfrm>
            <a:off x="10836476" y="10133641"/>
            <a:ext cx="2837180" cy="389890"/>
          </a:xfrm>
          <a:prstGeom prst="rect">
            <a:avLst/>
          </a:prstGeom>
        </p:spPr>
        <p:txBody>
          <a:bodyPr vert="horz" wrap="square" lIns="0" tIns="11430" rIns="0" bIns="0" rtlCol="0">
            <a:spAutoFit/>
          </a:bodyPr>
          <a:lstStyle/>
          <a:p>
            <a:pPr marL="12700">
              <a:lnSpc>
                <a:spcPct val="100000"/>
              </a:lnSpc>
              <a:spcBef>
                <a:spcPts val="90"/>
              </a:spcBef>
            </a:pPr>
            <a:r>
              <a:rPr sz="2400" dirty="0">
                <a:solidFill>
                  <a:srgbClr val="181818"/>
                </a:solidFill>
                <a:latin typeface="Trebuchet MS"/>
                <a:cs typeface="Trebuchet MS"/>
              </a:rPr>
              <a:t>Stafﬁng</a:t>
            </a:r>
            <a:r>
              <a:rPr sz="2400" spc="80" dirty="0">
                <a:solidFill>
                  <a:srgbClr val="181818"/>
                </a:solidFill>
                <a:latin typeface="Trebuchet MS"/>
                <a:cs typeface="Trebuchet MS"/>
              </a:rPr>
              <a:t> </a:t>
            </a:r>
            <a:r>
              <a:rPr sz="2400" spc="-10" dirty="0">
                <a:solidFill>
                  <a:srgbClr val="181818"/>
                </a:solidFill>
                <a:latin typeface="Trebuchet MS"/>
                <a:cs typeface="Trebuchet MS"/>
              </a:rPr>
              <a:t>Deliverables</a:t>
            </a:r>
            <a:endParaRPr sz="2400" dirty="0">
              <a:latin typeface="Trebuchet MS"/>
              <a:cs typeface="Trebuchet MS"/>
            </a:endParaRPr>
          </a:p>
        </p:txBody>
      </p:sp>
      <p:sp>
        <p:nvSpPr>
          <p:cNvPr id="24" name="object 24"/>
          <p:cNvSpPr txBox="1"/>
          <p:nvPr/>
        </p:nvSpPr>
        <p:spPr>
          <a:xfrm>
            <a:off x="15882816" y="4067815"/>
            <a:ext cx="2761615" cy="754380"/>
          </a:xfrm>
          <a:prstGeom prst="rect">
            <a:avLst/>
          </a:prstGeom>
        </p:spPr>
        <p:txBody>
          <a:bodyPr vert="horz" wrap="square" lIns="0" tIns="11430" rIns="0" bIns="0" rtlCol="0">
            <a:spAutoFit/>
          </a:bodyPr>
          <a:lstStyle/>
          <a:p>
            <a:pPr marL="12700">
              <a:lnSpc>
                <a:spcPts val="2875"/>
              </a:lnSpc>
              <a:spcBef>
                <a:spcPts val="90"/>
              </a:spcBef>
            </a:pPr>
            <a:r>
              <a:rPr sz="2400" dirty="0">
                <a:solidFill>
                  <a:srgbClr val="181818"/>
                </a:solidFill>
                <a:latin typeface="Trebuchet MS"/>
                <a:cs typeface="Trebuchet MS"/>
              </a:rPr>
              <a:t>Pre-Close</a:t>
            </a:r>
            <a:r>
              <a:rPr sz="2400" spc="195" dirty="0">
                <a:solidFill>
                  <a:srgbClr val="181818"/>
                </a:solidFill>
                <a:latin typeface="Trebuchet MS"/>
                <a:cs typeface="Trebuchet MS"/>
              </a:rPr>
              <a:t> </a:t>
            </a:r>
            <a:r>
              <a:rPr sz="2400" spc="-10" dirty="0">
                <a:solidFill>
                  <a:srgbClr val="181818"/>
                </a:solidFill>
                <a:latin typeface="Trebuchet MS"/>
                <a:cs typeface="Trebuchet MS"/>
              </a:rPr>
              <a:t>Retention</a:t>
            </a:r>
            <a:endParaRPr sz="2400" dirty="0">
              <a:latin typeface="Trebuchet MS"/>
              <a:cs typeface="Trebuchet MS"/>
            </a:endParaRPr>
          </a:p>
          <a:p>
            <a:pPr marL="12700">
              <a:lnSpc>
                <a:spcPts val="2875"/>
              </a:lnSpc>
            </a:pPr>
            <a:r>
              <a:rPr sz="2400" dirty="0">
                <a:solidFill>
                  <a:srgbClr val="181818"/>
                </a:solidFill>
                <a:latin typeface="Trebuchet MS"/>
                <a:cs typeface="Trebuchet MS"/>
              </a:rPr>
              <a:t>Incentives</a:t>
            </a:r>
            <a:r>
              <a:rPr sz="2400" spc="-90" dirty="0">
                <a:solidFill>
                  <a:srgbClr val="181818"/>
                </a:solidFill>
                <a:latin typeface="Trebuchet MS"/>
                <a:cs typeface="Trebuchet MS"/>
              </a:rPr>
              <a:t> </a:t>
            </a:r>
            <a:r>
              <a:rPr sz="2400" spc="-10" dirty="0">
                <a:solidFill>
                  <a:srgbClr val="181818"/>
                </a:solidFill>
                <a:latin typeface="Trebuchet MS"/>
                <a:cs typeface="Trebuchet MS"/>
              </a:rPr>
              <a:t>Acquirer</a:t>
            </a:r>
            <a:endParaRPr sz="2400" dirty="0">
              <a:latin typeface="Trebuchet MS"/>
              <a:cs typeface="Trebuchet MS"/>
            </a:endParaRPr>
          </a:p>
        </p:txBody>
      </p:sp>
      <p:sp>
        <p:nvSpPr>
          <p:cNvPr id="25" name="object 25"/>
          <p:cNvSpPr txBox="1"/>
          <p:nvPr/>
        </p:nvSpPr>
        <p:spPr>
          <a:xfrm>
            <a:off x="15862585" y="6069817"/>
            <a:ext cx="3093720" cy="754380"/>
          </a:xfrm>
          <a:prstGeom prst="rect">
            <a:avLst/>
          </a:prstGeom>
        </p:spPr>
        <p:txBody>
          <a:bodyPr vert="horz" wrap="square" lIns="0" tIns="11430" rIns="0" bIns="0" rtlCol="0">
            <a:spAutoFit/>
          </a:bodyPr>
          <a:lstStyle/>
          <a:p>
            <a:pPr marL="12700">
              <a:lnSpc>
                <a:spcPts val="2875"/>
              </a:lnSpc>
              <a:spcBef>
                <a:spcPts val="90"/>
              </a:spcBef>
            </a:pPr>
            <a:r>
              <a:rPr sz="2400" spc="85" dirty="0">
                <a:solidFill>
                  <a:srgbClr val="181818"/>
                </a:solidFill>
                <a:latin typeface="Trebuchet MS"/>
                <a:cs typeface="Trebuchet MS"/>
              </a:rPr>
              <a:t>Post</a:t>
            </a:r>
            <a:r>
              <a:rPr sz="2400" dirty="0">
                <a:solidFill>
                  <a:srgbClr val="181818"/>
                </a:solidFill>
                <a:latin typeface="Trebuchet MS"/>
                <a:cs typeface="Trebuchet MS"/>
              </a:rPr>
              <a:t>-</a:t>
            </a:r>
            <a:r>
              <a:rPr sz="2400" spc="60" dirty="0">
                <a:solidFill>
                  <a:srgbClr val="181818"/>
                </a:solidFill>
                <a:latin typeface="Trebuchet MS"/>
                <a:cs typeface="Trebuchet MS"/>
              </a:rPr>
              <a:t>Close</a:t>
            </a:r>
            <a:r>
              <a:rPr sz="2400" spc="-90" dirty="0">
                <a:solidFill>
                  <a:srgbClr val="181818"/>
                </a:solidFill>
                <a:latin typeface="Trebuchet MS"/>
                <a:cs typeface="Trebuchet MS"/>
              </a:rPr>
              <a:t> </a:t>
            </a:r>
            <a:r>
              <a:rPr sz="2400" spc="-10" dirty="0">
                <a:solidFill>
                  <a:srgbClr val="181818"/>
                </a:solidFill>
                <a:latin typeface="Trebuchet MS"/>
                <a:cs typeface="Trebuchet MS"/>
              </a:rPr>
              <a:t>Incentives</a:t>
            </a:r>
            <a:endParaRPr sz="2400" dirty="0">
              <a:latin typeface="Trebuchet MS"/>
              <a:cs typeface="Trebuchet MS"/>
            </a:endParaRPr>
          </a:p>
          <a:p>
            <a:pPr marL="12700">
              <a:lnSpc>
                <a:spcPts val="2875"/>
              </a:lnSpc>
            </a:pPr>
            <a:r>
              <a:rPr sz="2400" dirty="0">
                <a:solidFill>
                  <a:srgbClr val="181818"/>
                </a:solidFill>
                <a:latin typeface="Trebuchet MS"/>
                <a:cs typeface="Trebuchet MS"/>
              </a:rPr>
              <a:t>Linked</a:t>
            </a:r>
            <a:r>
              <a:rPr sz="2400" spc="-165" dirty="0">
                <a:solidFill>
                  <a:srgbClr val="181818"/>
                </a:solidFill>
                <a:latin typeface="Trebuchet MS"/>
                <a:cs typeface="Trebuchet MS"/>
              </a:rPr>
              <a:t> </a:t>
            </a:r>
            <a:r>
              <a:rPr sz="2400" spc="-50" dirty="0">
                <a:solidFill>
                  <a:srgbClr val="181818"/>
                </a:solidFill>
                <a:latin typeface="Trebuchet MS"/>
                <a:cs typeface="Trebuchet MS"/>
              </a:rPr>
              <a:t>to</a:t>
            </a:r>
            <a:r>
              <a:rPr sz="2400" spc="-130" dirty="0">
                <a:solidFill>
                  <a:srgbClr val="181818"/>
                </a:solidFill>
                <a:latin typeface="Trebuchet MS"/>
                <a:cs typeface="Trebuchet MS"/>
              </a:rPr>
              <a:t> </a:t>
            </a:r>
            <a:r>
              <a:rPr sz="2400" spc="-10" dirty="0">
                <a:solidFill>
                  <a:srgbClr val="181818"/>
                </a:solidFill>
                <a:latin typeface="Trebuchet MS"/>
                <a:cs typeface="Trebuchet MS"/>
              </a:rPr>
              <a:t>Synergies</a:t>
            </a:r>
            <a:endParaRPr sz="2400" dirty="0">
              <a:latin typeface="Trebuchet MS"/>
              <a:cs typeface="Trebuchet MS"/>
            </a:endParaRPr>
          </a:p>
        </p:txBody>
      </p:sp>
      <p:sp>
        <p:nvSpPr>
          <p:cNvPr id="26" name="object 26"/>
          <p:cNvSpPr txBox="1"/>
          <p:nvPr/>
        </p:nvSpPr>
        <p:spPr>
          <a:xfrm>
            <a:off x="15862585" y="8010784"/>
            <a:ext cx="1440815" cy="389890"/>
          </a:xfrm>
          <a:prstGeom prst="rect">
            <a:avLst/>
          </a:prstGeom>
        </p:spPr>
        <p:txBody>
          <a:bodyPr vert="horz" wrap="square" lIns="0" tIns="11430" rIns="0" bIns="0" rtlCol="0">
            <a:spAutoFit/>
          </a:bodyPr>
          <a:lstStyle/>
          <a:p>
            <a:pPr marL="12700">
              <a:lnSpc>
                <a:spcPct val="100000"/>
              </a:lnSpc>
              <a:spcBef>
                <a:spcPts val="90"/>
              </a:spcBef>
            </a:pPr>
            <a:r>
              <a:rPr sz="2400" spc="-10" dirty="0">
                <a:solidFill>
                  <a:srgbClr val="181818"/>
                </a:solidFill>
                <a:latin typeface="Trebuchet MS"/>
                <a:cs typeface="Trebuchet MS"/>
              </a:rPr>
              <a:t>Severance</a:t>
            </a:r>
            <a:endParaRPr sz="2400" dirty="0">
              <a:latin typeface="Trebuchet MS"/>
              <a:cs typeface="Trebuchet MS"/>
            </a:endParaRPr>
          </a:p>
        </p:txBody>
      </p:sp>
      <p:sp>
        <p:nvSpPr>
          <p:cNvPr id="27" name="object 27"/>
          <p:cNvSpPr txBox="1">
            <a:spLocks noGrp="1"/>
          </p:cNvSpPr>
          <p:nvPr>
            <p:ph type="title"/>
          </p:nvPr>
        </p:nvSpPr>
        <p:spPr>
          <a:xfrm>
            <a:off x="1422751" y="1002313"/>
            <a:ext cx="4491990" cy="1418590"/>
          </a:xfrm>
          <a:prstGeom prst="rect">
            <a:avLst/>
          </a:prstGeom>
        </p:spPr>
        <p:txBody>
          <a:bodyPr vert="horz" wrap="square" lIns="0" tIns="11430" rIns="0" bIns="0" rtlCol="0">
            <a:spAutoFit/>
          </a:bodyPr>
          <a:lstStyle/>
          <a:p>
            <a:pPr marL="12700">
              <a:lnSpc>
                <a:spcPct val="100000"/>
              </a:lnSpc>
              <a:spcBef>
                <a:spcPts val="90"/>
              </a:spcBef>
            </a:pPr>
            <a:r>
              <a:rPr sz="9150" spc="-10" dirty="0">
                <a:solidFill>
                  <a:srgbClr val="181818"/>
                </a:solidFill>
              </a:rPr>
              <a:t>AGENDA</a:t>
            </a:r>
            <a:endParaRPr sz="9150" dirty="0"/>
          </a:p>
        </p:txBody>
      </p:sp>
      <p:sp>
        <p:nvSpPr>
          <p:cNvPr id="28" name="object 16">
            <a:extLst>
              <a:ext uri="{FF2B5EF4-FFF2-40B4-BE49-F238E27FC236}">
                <a16:creationId xmlns:a16="http://schemas.microsoft.com/office/drawing/2014/main" id="{9209657B-0DBA-BB5B-CE60-4C3CCEF6CA10}"/>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02</a:t>
            </a:r>
            <a:endParaRPr sz="2000" dirty="0">
              <a:solidFill>
                <a:schemeClr val="bg1"/>
              </a:solidFill>
              <a:latin typeface="Trebuchet MS"/>
              <a:cs typeface="Trebuchet MS"/>
            </a:endParaRPr>
          </a:p>
        </p:txBody>
      </p:sp>
      <p:sp>
        <p:nvSpPr>
          <p:cNvPr id="29" name="Holder 5">
            <a:extLst>
              <a:ext uri="{FF2B5EF4-FFF2-40B4-BE49-F238E27FC236}">
                <a16:creationId xmlns:a16="http://schemas.microsoft.com/office/drawing/2014/main" id="{1BE52D24-6B6E-7A3F-7B1F-4FE81E5AE71C}"/>
              </a:ext>
            </a:extLst>
          </p:cNvPr>
          <p:cNvSpPr txBox="1">
            <a:spLocks/>
          </p:cNvSpPr>
          <p:nvPr/>
        </p:nvSpPr>
        <p:spPr>
          <a:xfrm>
            <a:off x="611548" y="10697031"/>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8" name="Google Shape;5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pPr algn="r" rtl="0"/>
            <a:fld id="{00000000-1234-1234-1234-123412341234}" type="slidenum">
              <a:rPr lang="en-US" smtClean="0"/>
              <a:pPr algn="r" rtl="0"/>
              <a:t>20</a:t>
            </a:fld>
            <a:endParaRPr sz="2638" b="1" dirty="0">
              <a:solidFill>
                <a:srgbClr val="A00606"/>
              </a:solidFill>
              <a:latin typeface="Poppins"/>
              <a:ea typeface="Poppins"/>
              <a:cs typeface="Poppins"/>
              <a:sym typeface="Poppins"/>
            </a:endParaRPr>
          </a:p>
        </p:txBody>
      </p:sp>
      <p:sp>
        <p:nvSpPr>
          <p:cNvPr id="4" name="Google Shape;188;p7">
            <a:extLst>
              <a:ext uri="{FF2B5EF4-FFF2-40B4-BE49-F238E27FC236}">
                <a16:creationId xmlns:a16="http://schemas.microsoft.com/office/drawing/2014/main" id="{091C4F9A-85A3-A716-E1C1-12774B62BC4A}"/>
              </a:ext>
            </a:extLst>
          </p:cNvPr>
          <p:cNvSpPr/>
          <p:nvPr/>
        </p:nvSpPr>
        <p:spPr>
          <a:xfrm>
            <a:off x="7907594" y="5202568"/>
            <a:ext cx="4130743" cy="809324"/>
          </a:xfrm>
          <a:prstGeom prst="rect">
            <a:avLst/>
          </a:prstGeom>
          <a:noFill/>
          <a:ln>
            <a:noFill/>
          </a:ln>
        </p:spPr>
        <p:txBody>
          <a:bodyPr spcFirstLastPara="1" wrap="square" lIns="150756" tIns="75357" rIns="150756" bIns="75357" anchor="ctr" anchorCtr="0">
            <a:noAutofit/>
          </a:bodyPr>
          <a:lstStyle/>
          <a:p>
            <a:pPr algn="ctr" rtl="0"/>
            <a:r>
              <a:rPr lang="en-US" sz="3958" b="1" dirty="0">
                <a:solidFill>
                  <a:schemeClr val="tx1"/>
                </a:solidFill>
                <a:latin typeface="Century Gothic"/>
                <a:ea typeface="Century Gothic"/>
                <a:cs typeface="Century Gothic"/>
                <a:sym typeface="Century Gothic"/>
              </a:rPr>
              <a:t>contact us</a:t>
            </a:r>
            <a:endParaRPr sz="3958" b="1" dirty="0">
              <a:solidFill>
                <a:schemeClr val="tx1"/>
              </a:solidFill>
              <a:latin typeface="Century Gothic"/>
              <a:ea typeface="Century Gothic"/>
              <a:cs typeface="Century Gothic"/>
              <a:sym typeface="Century Gothic"/>
            </a:endParaRPr>
          </a:p>
        </p:txBody>
      </p:sp>
      <p:sp>
        <p:nvSpPr>
          <p:cNvPr id="5" name="Google Shape;201;p7">
            <a:extLst>
              <a:ext uri="{FF2B5EF4-FFF2-40B4-BE49-F238E27FC236}">
                <a16:creationId xmlns:a16="http://schemas.microsoft.com/office/drawing/2014/main" id="{99047FA9-3381-2902-3BE6-F4C23A14F7DC}"/>
              </a:ext>
            </a:extLst>
          </p:cNvPr>
          <p:cNvSpPr txBox="1"/>
          <p:nvPr/>
        </p:nvSpPr>
        <p:spPr>
          <a:xfrm>
            <a:off x="5483855" y="3513148"/>
            <a:ext cx="8905351" cy="1522497"/>
          </a:xfrm>
          <a:prstGeom prst="rect">
            <a:avLst/>
          </a:prstGeom>
          <a:noFill/>
          <a:ln>
            <a:noFill/>
          </a:ln>
        </p:spPr>
        <p:txBody>
          <a:bodyPr spcFirstLastPara="1" wrap="square" lIns="148406" tIns="75357" rIns="150756" bIns="75357" anchor="ctr" anchorCtr="0">
            <a:spAutoFit/>
          </a:bodyPr>
          <a:lstStyle/>
          <a:p>
            <a:pPr algn="ctr" rtl="0">
              <a:lnSpc>
                <a:spcPct val="90000"/>
              </a:lnSpc>
              <a:buClr>
                <a:schemeClr val="dk1"/>
              </a:buClr>
              <a:buSzPts val="6000"/>
            </a:pPr>
            <a:r>
              <a:rPr lang="en-US" sz="9894" b="1" dirty="0">
                <a:solidFill>
                  <a:srgbClr val="C00000"/>
                </a:solidFill>
                <a:latin typeface="Times New Roman"/>
                <a:ea typeface="Times New Roman"/>
                <a:cs typeface="Times New Roman"/>
                <a:sym typeface="Times New Roman"/>
              </a:rPr>
              <a:t>thank you</a:t>
            </a:r>
            <a:endParaRPr dirty="0">
              <a:solidFill>
                <a:srgbClr val="C00000"/>
              </a:solidFill>
            </a:endParaRPr>
          </a:p>
        </p:txBody>
      </p:sp>
      <p:sp>
        <p:nvSpPr>
          <p:cNvPr id="12" name="Rectangle 11">
            <a:extLst>
              <a:ext uri="{FF2B5EF4-FFF2-40B4-BE49-F238E27FC236}">
                <a16:creationId xmlns:a16="http://schemas.microsoft.com/office/drawing/2014/main" id="{4D5A73E6-06C7-BE27-C75B-9A53D07CAD78}"/>
              </a:ext>
            </a:extLst>
          </p:cNvPr>
          <p:cNvSpPr/>
          <p:nvPr/>
        </p:nvSpPr>
        <p:spPr>
          <a:xfrm>
            <a:off x="4984863" y="8104792"/>
            <a:ext cx="5065104" cy="8093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   email</a:t>
            </a:r>
          </a:p>
          <a:p>
            <a:pPr algn="ctr"/>
            <a:r>
              <a:rPr lang="en-GB" sz="1979" b="1" dirty="0">
                <a:solidFill>
                  <a:schemeClr val="accent3"/>
                </a:solidFill>
                <a:latin typeface="Century Gothic" panose="020B0502020202020204" pitchFamily="34" charset="0"/>
              </a:rPr>
              <a:t> </a:t>
            </a:r>
            <a:r>
              <a:rPr lang="en-GB" sz="2309" dirty="0">
                <a:solidFill>
                  <a:schemeClr val="tx1"/>
                </a:solidFill>
                <a:latin typeface="Century Gothic" panose="020B0502020202020204" pitchFamily="34" charset="0"/>
              </a:rPr>
              <a:t>inquiries@MandAPlaybook.com</a:t>
            </a:r>
          </a:p>
        </p:txBody>
      </p:sp>
      <p:sp>
        <p:nvSpPr>
          <p:cNvPr id="13" name="Rectangle 12">
            <a:extLst>
              <a:ext uri="{FF2B5EF4-FFF2-40B4-BE49-F238E27FC236}">
                <a16:creationId xmlns:a16="http://schemas.microsoft.com/office/drawing/2014/main" id="{761B6280-CA6B-BCAA-BEA2-2736751F8DE3}"/>
              </a:ext>
            </a:extLst>
          </p:cNvPr>
          <p:cNvSpPr/>
          <p:nvPr/>
        </p:nvSpPr>
        <p:spPr>
          <a:xfrm>
            <a:off x="9914100" y="8080861"/>
            <a:ext cx="5469232" cy="8093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website</a:t>
            </a:r>
          </a:p>
          <a:p>
            <a:pPr algn="ctr"/>
            <a:r>
              <a:rPr lang="en-GB" sz="1979" b="1" dirty="0">
                <a:solidFill>
                  <a:schemeClr val="accent3"/>
                </a:solidFill>
                <a:latin typeface="Century Gothic" panose="020B0502020202020204" pitchFamily="34" charset="0"/>
              </a:rPr>
              <a:t>  </a:t>
            </a:r>
            <a:r>
              <a:rPr lang="en-GB" sz="2309" dirty="0">
                <a:solidFill>
                  <a:schemeClr val="tx1"/>
                </a:solidFill>
                <a:latin typeface="Century Gothic" panose="020B0502020202020204" pitchFamily="34" charset="0"/>
              </a:rPr>
              <a:t>MandAPlaybook.com/consulting</a:t>
            </a:r>
          </a:p>
        </p:txBody>
      </p:sp>
      <p:sp>
        <p:nvSpPr>
          <p:cNvPr id="15" name="Google Shape;172;p9">
            <a:extLst>
              <a:ext uri="{FF2B5EF4-FFF2-40B4-BE49-F238E27FC236}">
                <a16:creationId xmlns:a16="http://schemas.microsoft.com/office/drawing/2014/main" id="{6087880C-FC45-8510-2046-66F1D414C7D9}"/>
              </a:ext>
            </a:extLst>
          </p:cNvPr>
          <p:cNvSpPr/>
          <p:nvPr/>
        </p:nvSpPr>
        <p:spPr>
          <a:xfrm>
            <a:off x="11975430" y="6715851"/>
            <a:ext cx="1335376" cy="1107440"/>
          </a:xfrm>
          <a:prstGeom prst="ellipse">
            <a:avLst/>
          </a:prstGeom>
          <a:solidFill>
            <a:schemeClr val="bg1">
              <a:lumMod val="85000"/>
            </a:schemeClr>
          </a:solidFill>
          <a:ln>
            <a:noFill/>
          </a:ln>
        </p:spPr>
        <p:txBody>
          <a:bodyPr spcFirstLastPara="1" wrap="square" lIns="180896" tIns="90422" rIns="180896" bIns="90422" anchor="ctr" anchorCtr="0">
            <a:noAutofit/>
          </a:bodyPr>
          <a:lstStyle/>
          <a:p>
            <a:pPr algn="ctr"/>
            <a:endParaRPr sz="3562" b="1" dirty="0">
              <a:solidFill>
                <a:schemeClr val="accent4"/>
              </a:solidFill>
              <a:latin typeface="Century Gothic"/>
              <a:ea typeface="Century Gothic"/>
              <a:cs typeface="Century Gothic"/>
              <a:sym typeface="Century Gothic"/>
            </a:endParaRPr>
          </a:p>
        </p:txBody>
      </p:sp>
      <p:sp>
        <p:nvSpPr>
          <p:cNvPr id="16" name="Google Shape;172;p9">
            <a:extLst>
              <a:ext uri="{FF2B5EF4-FFF2-40B4-BE49-F238E27FC236}">
                <a16:creationId xmlns:a16="http://schemas.microsoft.com/office/drawing/2014/main" id="{88769F2C-F73C-6BE5-0128-9BA0F3F84B01}"/>
              </a:ext>
            </a:extLst>
          </p:cNvPr>
          <p:cNvSpPr/>
          <p:nvPr/>
        </p:nvSpPr>
        <p:spPr>
          <a:xfrm>
            <a:off x="6949713" y="6739784"/>
            <a:ext cx="1335376" cy="1107440"/>
          </a:xfrm>
          <a:prstGeom prst="ellipse">
            <a:avLst/>
          </a:prstGeom>
          <a:solidFill>
            <a:schemeClr val="bg1">
              <a:lumMod val="85000"/>
            </a:schemeClr>
          </a:solidFill>
          <a:ln>
            <a:noFill/>
          </a:ln>
        </p:spPr>
        <p:txBody>
          <a:bodyPr spcFirstLastPara="1" wrap="square" lIns="180896" tIns="90422" rIns="180896" bIns="90422" anchor="ctr" anchorCtr="0">
            <a:noAutofit/>
          </a:bodyPr>
          <a:lstStyle/>
          <a:p>
            <a:pPr algn="ctr"/>
            <a:endParaRPr sz="3562" b="1" dirty="0">
              <a:solidFill>
                <a:schemeClr val="accent4"/>
              </a:solidFill>
              <a:latin typeface="Century Gothic"/>
              <a:ea typeface="Century Gothic"/>
              <a:cs typeface="Century Gothic"/>
              <a:sym typeface="Century Gothic"/>
            </a:endParaRPr>
          </a:p>
        </p:txBody>
      </p:sp>
      <p:pic>
        <p:nvPicPr>
          <p:cNvPr id="17" name="Google Shape;167;p9" descr="Envelope outline">
            <a:extLst>
              <a:ext uri="{FF2B5EF4-FFF2-40B4-BE49-F238E27FC236}">
                <a16:creationId xmlns:a16="http://schemas.microsoft.com/office/drawing/2014/main" id="{032D24FD-26AE-8114-AC78-5568622A7FC5}"/>
              </a:ext>
            </a:extLst>
          </p:cNvPr>
          <p:cNvPicPr preferRelativeResize="0"/>
          <p:nvPr/>
        </p:nvPicPr>
        <p:blipFill rotWithShape="1">
          <a:blip r:embed="rId3">
            <a:alphaModFix/>
          </a:blip>
          <a:srcRect/>
          <a:stretch/>
        </p:blipFill>
        <p:spPr>
          <a:xfrm>
            <a:off x="7229584" y="6932889"/>
            <a:ext cx="774809" cy="789391"/>
          </a:xfrm>
          <a:prstGeom prst="rect">
            <a:avLst/>
          </a:prstGeom>
          <a:solidFill>
            <a:schemeClr val="bg1">
              <a:lumMod val="85000"/>
            </a:schemeClr>
          </a:solidFill>
          <a:ln>
            <a:noFill/>
          </a:ln>
        </p:spPr>
      </p:pic>
      <p:pic>
        <p:nvPicPr>
          <p:cNvPr id="18" name="Google Shape;169;p9" descr="@ outline">
            <a:extLst>
              <a:ext uri="{FF2B5EF4-FFF2-40B4-BE49-F238E27FC236}">
                <a16:creationId xmlns:a16="http://schemas.microsoft.com/office/drawing/2014/main" id="{A4AE5D68-C69C-0698-39CD-1248D3A87748}"/>
              </a:ext>
            </a:extLst>
          </p:cNvPr>
          <p:cNvPicPr preferRelativeResize="0"/>
          <p:nvPr/>
        </p:nvPicPr>
        <p:blipFill rotWithShape="1">
          <a:blip r:embed="rId4">
            <a:alphaModFix/>
          </a:blip>
          <a:srcRect/>
          <a:stretch/>
        </p:blipFill>
        <p:spPr>
          <a:xfrm>
            <a:off x="12194667" y="6848653"/>
            <a:ext cx="841836" cy="883204"/>
          </a:xfrm>
          <a:prstGeom prst="rect">
            <a:avLst/>
          </a:prstGeom>
          <a:solidFill>
            <a:schemeClr val="bg1">
              <a:lumMod val="85000"/>
            </a:schemeClr>
          </a:solidFill>
          <a:ln>
            <a:noFill/>
          </a:ln>
        </p:spPr>
      </p:pic>
      <p:pic>
        <p:nvPicPr>
          <p:cNvPr id="20" name="Picture 19" descr="A logo with black text&#10;&#10;Description automatically generated">
            <a:extLst>
              <a:ext uri="{FF2B5EF4-FFF2-40B4-BE49-F238E27FC236}">
                <a16:creationId xmlns:a16="http://schemas.microsoft.com/office/drawing/2014/main" id="{555201E0-6D0C-7AA0-F218-CBBE422D1058}"/>
              </a:ext>
            </a:extLst>
          </p:cNvPr>
          <p:cNvPicPr>
            <a:picLocks noChangeAspect="1"/>
          </p:cNvPicPr>
          <p:nvPr/>
        </p:nvPicPr>
        <p:blipFill>
          <a:blip r:embed="rId5"/>
          <a:stretch>
            <a:fillRect/>
          </a:stretch>
        </p:blipFill>
        <p:spPr>
          <a:xfrm>
            <a:off x="6018146" y="492246"/>
            <a:ext cx="8004804" cy="2832820"/>
          </a:xfrm>
          <a:prstGeom prst="rect">
            <a:avLst/>
          </a:prstGeom>
        </p:spPr>
      </p:pic>
    </p:spTree>
    <p:extLst>
      <p:ext uri="{BB962C8B-B14F-4D97-AF65-F5344CB8AC3E}">
        <p14:creationId xmlns:p14="http://schemas.microsoft.com/office/powerpoint/2010/main" val="2439561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3" name="object 3"/>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4" name="object 4"/>
          <p:cNvSpPr txBox="1">
            <a:spLocks noGrp="1"/>
          </p:cNvSpPr>
          <p:nvPr>
            <p:ph type="title"/>
          </p:nvPr>
        </p:nvSpPr>
        <p:spPr>
          <a:prstGeom prst="rect">
            <a:avLst/>
          </a:prstGeom>
        </p:spPr>
        <p:txBody>
          <a:bodyPr vert="horz" wrap="square" lIns="0" tIns="637643" rIns="0" bIns="0" rtlCol="0">
            <a:spAutoFit/>
          </a:bodyPr>
          <a:lstStyle/>
          <a:p>
            <a:pPr marL="108585">
              <a:lnSpc>
                <a:spcPct val="100000"/>
              </a:lnSpc>
              <a:spcBef>
                <a:spcPts val="95"/>
              </a:spcBef>
            </a:pPr>
            <a:r>
              <a:rPr spc="100" dirty="0"/>
              <a:t>TIMING</a:t>
            </a:r>
            <a:r>
              <a:rPr spc="-245" dirty="0"/>
              <a:t> </a:t>
            </a:r>
            <a:r>
              <a:rPr spc="70" dirty="0"/>
              <a:t>DEPENDENCIES</a:t>
            </a:r>
          </a:p>
        </p:txBody>
      </p:sp>
      <p:sp>
        <p:nvSpPr>
          <p:cNvPr id="5" name="object 5"/>
          <p:cNvSpPr txBox="1"/>
          <p:nvPr/>
        </p:nvSpPr>
        <p:spPr>
          <a:xfrm>
            <a:off x="2076159" y="3371415"/>
            <a:ext cx="15094585" cy="4646272"/>
          </a:xfrm>
          <a:prstGeom prst="rect">
            <a:avLst/>
          </a:prstGeom>
        </p:spPr>
        <p:txBody>
          <a:bodyPr vert="horz" wrap="square" lIns="0" tIns="12065" rIns="0" bIns="0" rtlCol="0">
            <a:spAutoFit/>
          </a:bodyPr>
          <a:lstStyle/>
          <a:p>
            <a:pPr marL="355600" marR="112395" indent="-342900" algn="just">
              <a:lnSpc>
                <a:spcPct val="100699"/>
              </a:lnSpc>
              <a:spcBef>
                <a:spcPts val="95"/>
              </a:spcBef>
              <a:buClr>
                <a:srgbClr val="B0FE8D"/>
              </a:buClr>
              <a:buSzPct val="160000"/>
              <a:buFont typeface="Arial" panose="020B0604020202020204" pitchFamily="34" charset="0"/>
              <a:buChar char="•"/>
            </a:pPr>
            <a:r>
              <a:rPr sz="2150" dirty="0">
                <a:solidFill>
                  <a:srgbClr val="FFFFFF"/>
                </a:solidFill>
                <a:latin typeface="Trebuchet MS"/>
                <a:cs typeface="Trebuchet MS"/>
              </a:rPr>
              <a:t>All decisions require tradeoffs. Our job is to evaluate the risks and make recommendations in the best interest of the future state organization, while respecting valid concerns about preserving organizational and management integrity should the organizations need to remain independent</a:t>
            </a:r>
            <a:endParaRPr sz="2150" dirty="0">
              <a:latin typeface="Trebuchet MS"/>
              <a:cs typeface="Trebuchet MS"/>
            </a:endParaRPr>
          </a:p>
          <a:p>
            <a:pPr marL="342900" indent="-342900">
              <a:lnSpc>
                <a:spcPct val="100000"/>
              </a:lnSpc>
              <a:spcBef>
                <a:spcPts val="2045"/>
              </a:spcBef>
              <a:buClr>
                <a:srgbClr val="B0FE8D"/>
              </a:buClr>
              <a:buSzPct val="160000"/>
              <a:buFont typeface="Arial" panose="020B0604020202020204" pitchFamily="34" charset="0"/>
              <a:buChar char="•"/>
            </a:pPr>
            <a:endParaRPr sz="2150" dirty="0">
              <a:latin typeface="Trebuchet MS"/>
              <a:cs typeface="Trebuchet MS"/>
            </a:endParaRPr>
          </a:p>
          <a:p>
            <a:pPr marL="355600" marR="1438275" indent="-342900">
              <a:lnSpc>
                <a:spcPct val="100699"/>
              </a:lnSpc>
              <a:buClr>
                <a:srgbClr val="B0FE8D"/>
              </a:buClr>
              <a:buSzPct val="160000"/>
              <a:buFont typeface="Arial" panose="020B0604020202020204" pitchFamily="34" charset="0"/>
              <a:buChar char="•"/>
            </a:pPr>
            <a:r>
              <a:rPr sz="2150" dirty="0">
                <a:solidFill>
                  <a:srgbClr val="FFFFFF"/>
                </a:solidFill>
                <a:latin typeface="Trebuchet MS"/>
                <a:cs typeface="Trebuchet MS"/>
              </a:rPr>
              <a:t>The timing for Tier 2 and below org. design and staffing decisions is dependent on the timing of Tier 1 org. design and staffing decisions</a:t>
            </a:r>
            <a:endParaRPr sz="2150" dirty="0">
              <a:latin typeface="Trebuchet MS"/>
              <a:cs typeface="Trebuchet MS"/>
            </a:endParaRPr>
          </a:p>
          <a:p>
            <a:pPr marL="342900" indent="-342900">
              <a:lnSpc>
                <a:spcPct val="100000"/>
              </a:lnSpc>
              <a:spcBef>
                <a:spcPts val="1455"/>
              </a:spcBef>
              <a:buClr>
                <a:srgbClr val="B0FE8D"/>
              </a:buClr>
              <a:buSzPct val="160000"/>
              <a:buFont typeface="Arial" panose="020B0604020202020204" pitchFamily="34" charset="0"/>
              <a:buChar char="•"/>
            </a:pPr>
            <a:endParaRPr sz="2150" dirty="0">
              <a:latin typeface="Trebuchet MS"/>
              <a:cs typeface="Trebuchet MS"/>
            </a:endParaRPr>
          </a:p>
          <a:p>
            <a:pPr marL="355600" marR="5080" indent="-342900">
              <a:lnSpc>
                <a:spcPct val="100699"/>
              </a:lnSpc>
              <a:buClr>
                <a:srgbClr val="B0FE8D"/>
              </a:buClr>
              <a:buSzPct val="160000"/>
              <a:buFont typeface="Arial" panose="020B0604020202020204" pitchFamily="34" charset="0"/>
              <a:buChar char="•"/>
            </a:pPr>
            <a:r>
              <a:rPr sz="2150" dirty="0">
                <a:solidFill>
                  <a:srgbClr val="FFFFFF"/>
                </a:solidFill>
                <a:latin typeface="Trebuchet MS"/>
                <a:cs typeface="Trebuchet MS"/>
              </a:rPr>
              <a:t>The Executive Committee (EC) needs to understand this dependency in order to realize the urgency of informing us on how and when Tier 1 org. design and staffing decisions will be made</a:t>
            </a:r>
            <a:endParaRPr sz="2150" dirty="0">
              <a:latin typeface="Trebuchet MS"/>
              <a:cs typeface="Trebuchet MS"/>
            </a:endParaRPr>
          </a:p>
          <a:p>
            <a:pPr marL="342900" indent="-342900">
              <a:lnSpc>
                <a:spcPct val="100000"/>
              </a:lnSpc>
              <a:spcBef>
                <a:spcPts val="1590"/>
              </a:spcBef>
              <a:buClr>
                <a:srgbClr val="B0FE8D"/>
              </a:buClr>
              <a:buSzPct val="160000"/>
              <a:buFont typeface="Arial" panose="020B0604020202020204" pitchFamily="34" charset="0"/>
              <a:buChar char="•"/>
            </a:pPr>
            <a:endParaRPr sz="2150" dirty="0">
              <a:latin typeface="Trebuchet MS"/>
              <a:cs typeface="Trebuchet MS"/>
            </a:endParaRPr>
          </a:p>
          <a:p>
            <a:pPr marL="355600" marR="103505" indent="-342900">
              <a:lnSpc>
                <a:spcPct val="100699"/>
              </a:lnSpc>
              <a:buClr>
                <a:srgbClr val="B0FE8D"/>
              </a:buClr>
              <a:buSzPct val="160000"/>
              <a:buFont typeface="Arial" panose="020B0604020202020204" pitchFamily="34" charset="0"/>
              <a:buChar char="•"/>
            </a:pPr>
            <a:r>
              <a:rPr sz="2150" dirty="0">
                <a:solidFill>
                  <a:srgbClr val="FFFFFF"/>
                </a:solidFill>
                <a:latin typeface="Trebuchet MS"/>
                <a:cs typeface="Trebuchet MS"/>
              </a:rPr>
              <a:t>The time from the announcement of Tier 1 org. design and staffing decisions to the time of announcement of job status to the entire combined organization will determine the process used internally for selection and staffing Tier 2</a:t>
            </a:r>
            <a:endParaRPr sz="2150" dirty="0">
              <a:latin typeface="Trebuchet MS"/>
              <a:cs typeface="Trebuchet MS"/>
            </a:endParaRPr>
          </a:p>
        </p:txBody>
      </p:sp>
      <p:sp>
        <p:nvSpPr>
          <p:cNvPr id="10" name="object 16">
            <a:extLst>
              <a:ext uri="{FF2B5EF4-FFF2-40B4-BE49-F238E27FC236}">
                <a16:creationId xmlns:a16="http://schemas.microsoft.com/office/drawing/2014/main" id="{65AF3944-9968-B13A-72F5-A94A844EEB9E}"/>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03</a:t>
            </a:r>
            <a:endParaRPr sz="2000" dirty="0">
              <a:solidFill>
                <a:schemeClr val="bg1"/>
              </a:solidFill>
              <a:latin typeface="Trebuchet MS"/>
              <a:cs typeface="Trebuchet MS"/>
            </a:endParaRPr>
          </a:p>
        </p:txBody>
      </p:sp>
      <p:sp>
        <p:nvSpPr>
          <p:cNvPr id="6" name="Holder 5">
            <a:extLst>
              <a:ext uri="{FF2B5EF4-FFF2-40B4-BE49-F238E27FC236}">
                <a16:creationId xmlns:a16="http://schemas.microsoft.com/office/drawing/2014/main" id="{2152419C-73DD-5A0B-FE89-5948C7496AB4}"/>
              </a:ext>
            </a:extLst>
          </p:cNvPr>
          <p:cNvSpPr txBox="1">
            <a:spLocks/>
          </p:cNvSpPr>
          <p:nvPr/>
        </p:nvSpPr>
        <p:spPr>
          <a:xfrm>
            <a:off x="611548" y="10659612"/>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title"/>
          </p:nvPr>
        </p:nvSpPr>
        <p:spPr>
          <a:xfrm>
            <a:off x="1190163" y="733407"/>
            <a:ext cx="8293734" cy="2287270"/>
          </a:xfrm>
          <a:prstGeom prst="rect">
            <a:avLst/>
          </a:prstGeom>
        </p:spPr>
        <p:txBody>
          <a:bodyPr vert="horz" wrap="square" lIns="0" tIns="12065" rIns="0" bIns="0" rtlCol="0">
            <a:spAutoFit/>
          </a:bodyPr>
          <a:lstStyle/>
          <a:p>
            <a:pPr marL="12700" marR="5080" algn="just">
              <a:lnSpc>
                <a:spcPct val="100000"/>
              </a:lnSpc>
              <a:spcBef>
                <a:spcPts val="95"/>
              </a:spcBef>
            </a:pPr>
            <a:r>
              <a:rPr spc="100" dirty="0">
                <a:solidFill>
                  <a:srgbClr val="181818"/>
                </a:solidFill>
              </a:rPr>
              <a:t>TIMING</a:t>
            </a:r>
            <a:r>
              <a:rPr spc="-235" dirty="0">
                <a:solidFill>
                  <a:srgbClr val="181818"/>
                </a:solidFill>
              </a:rPr>
              <a:t> </a:t>
            </a:r>
            <a:r>
              <a:rPr spc="-160" dirty="0">
                <a:solidFill>
                  <a:srgbClr val="181818"/>
                </a:solidFill>
              </a:rPr>
              <a:t>OF</a:t>
            </a:r>
            <a:r>
              <a:rPr spc="-215" dirty="0">
                <a:solidFill>
                  <a:srgbClr val="181818"/>
                </a:solidFill>
              </a:rPr>
              <a:t> </a:t>
            </a:r>
            <a:r>
              <a:rPr spc="55" dirty="0">
                <a:solidFill>
                  <a:srgbClr val="181818"/>
                </a:solidFill>
              </a:rPr>
              <a:t>ANNOUNCEMENT </a:t>
            </a:r>
            <a:r>
              <a:rPr spc="-160" dirty="0">
                <a:solidFill>
                  <a:srgbClr val="181818"/>
                </a:solidFill>
              </a:rPr>
              <a:t>OF</a:t>
            </a:r>
            <a:r>
              <a:rPr spc="-215" dirty="0">
                <a:solidFill>
                  <a:srgbClr val="181818"/>
                </a:solidFill>
              </a:rPr>
              <a:t> </a:t>
            </a:r>
            <a:r>
              <a:rPr spc="-10" dirty="0">
                <a:solidFill>
                  <a:srgbClr val="181818"/>
                </a:solidFill>
              </a:rPr>
              <a:t>TIER</a:t>
            </a:r>
            <a:r>
              <a:rPr spc="-360" dirty="0">
                <a:solidFill>
                  <a:srgbClr val="181818"/>
                </a:solidFill>
              </a:rPr>
              <a:t> </a:t>
            </a:r>
            <a:r>
              <a:rPr dirty="0">
                <a:solidFill>
                  <a:srgbClr val="181818"/>
                </a:solidFill>
              </a:rPr>
              <a:t>1</a:t>
            </a:r>
            <a:r>
              <a:rPr spc="-295" dirty="0">
                <a:solidFill>
                  <a:srgbClr val="181818"/>
                </a:solidFill>
              </a:rPr>
              <a:t> </a:t>
            </a:r>
            <a:r>
              <a:rPr spc="-85" dirty="0">
                <a:solidFill>
                  <a:srgbClr val="181818"/>
                </a:solidFill>
              </a:rPr>
              <a:t>ORG.</a:t>
            </a:r>
            <a:r>
              <a:rPr spc="-285" dirty="0">
                <a:solidFill>
                  <a:srgbClr val="181818"/>
                </a:solidFill>
              </a:rPr>
              <a:t> </a:t>
            </a:r>
            <a:r>
              <a:rPr spc="110" dirty="0">
                <a:solidFill>
                  <a:srgbClr val="181818"/>
                </a:solidFill>
              </a:rPr>
              <a:t>DESIGN</a:t>
            </a:r>
            <a:r>
              <a:rPr spc="-285" dirty="0">
                <a:solidFill>
                  <a:srgbClr val="181818"/>
                </a:solidFill>
              </a:rPr>
              <a:t> </a:t>
            </a:r>
            <a:r>
              <a:rPr spc="70" dirty="0">
                <a:solidFill>
                  <a:srgbClr val="181818"/>
                </a:solidFill>
              </a:rPr>
              <a:t>AND </a:t>
            </a:r>
            <a:r>
              <a:rPr spc="-10" dirty="0">
                <a:solidFill>
                  <a:srgbClr val="181818"/>
                </a:solidFill>
              </a:rPr>
              <a:t>STAFFING</a:t>
            </a:r>
            <a:r>
              <a:rPr spc="-325" dirty="0">
                <a:solidFill>
                  <a:srgbClr val="181818"/>
                </a:solidFill>
              </a:rPr>
              <a:t> </a:t>
            </a:r>
            <a:r>
              <a:rPr spc="140" dirty="0">
                <a:solidFill>
                  <a:srgbClr val="181818"/>
                </a:solidFill>
              </a:rPr>
              <a:t>DECISIONS</a:t>
            </a:r>
          </a:p>
        </p:txBody>
      </p:sp>
      <p:sp>
        <p:nvSpPr>
          <p:cNvPr id="11" name="object 11"/>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13" name="object 8"/>
          <p:cNvSpPr txBox="1"/>
          <p:nvPr/>
        </p:nvSpPr>
        <p:spPr>
          <a:xfrm>
            <a:off x="1906846" y="3589116"/>
            <a:ext cx="15408910" cy="7115922"/>
          </a:xfrm>
          <a:prstGeom prst="rect">
            <a:avLst/>
          </a:prstGeom>
        </p:spPr>
        <p:txBody>
          <a:bodyPr vert="horz" wrap="square" lIns="0" tIns="14605" rIns="0" bIns="0" rtlCol="0">
            <a:spAutoFit/>
          </a:bodyPr>
          <a:lstStyle/>
          <a:p>
            <a:pPr marL="355600" indent="-342900">
              <a:lnSpc>
                <a:spcPct val="100000"/>
              </a:lnSpc>
              <a:spcBef>
                <a:spcPts val="115"/>
              </a:spcBef>
              <a:buClr>
                <a:srgbClr val="CF3E30"/>
              </a:buClr>
              <a:buSzPct val="160000"/>
              <a:buFont typeface="Arial" panose="020B0604020202020204" pitchFamily="34" charset="0"/>
              <a:buChar char="•"/>
            </a:pPr>
            <a:r>
              <a:rPr sz="2150" b="1" dirty="0">
                <a:solidFill>
                  <a:srgbClr val="181818"/>
                </a:solidFill>
                <a:latin typeface="Trebuchet MS"/>
                <a:cs typeface="Trebuchet MS"/>
              </a:rPr>
              <a:t>Assumption: </a:t>
            </a:r>
            <a:r>
              <a:rPr sz="2150" dirty="0">
                <a:solidFill>
                  <a:srgbClr val="181818"/>
                </a:solidFill>
                <a:latin typeface="Trebuchet MS"/>
                <a:cs typeface="Trebuchet MS"/>
              </a:rPr>
              <a:t>This decision is owned by the current EC</a:t>
            </a:r>
            <a:endParaRPr sz="2150" dirty="0">
              <a:latin typeface="Trebuchet MS"/>
              <a:cs typeface="Trebuchet MS"/>
            </a:endParaRPr>
          </a:p>
          <a:p>
            <a:pPr marL="342900" indent="-342900">
              <a:lnSpc>
                <a:spcPct val="100000"/>
              </a:lnSpc>
              <a:spcBef>
                <a:spcPts val="555"/>
              </a:spcBef>
              <a:buClr>
                <a:srgbClr val="CF3E30"/>
              </a:buClr>
              <a:buSzPct val="160000"/>
              <a:buFont typeface="Arial" panose="020B0604020202020204" pitchFamily="34" charset="0"/>
              <a:buChar char="•"/>
            </a:pPr>
            <a:endParaRPr sz="2150" dirty="0">
              <a:latin typeface="Trebuchet MS"/>
              <a:cs typeface="Trebuchet MS"/>
            </a:endParaRPr>
          </a:p>
          <a:p>
            <a:pPr marL="355600" marR="146050" indent="-342900">
              <a:lnSpc>
                <a:spcPct val="100699"/>
              </a:lnSpc>
              <a:buClr>
                <a:srgbClr val="CF3E30"/>
              </a:buClr>
              <a:buSzPct val="160000"/>
              <a:buFont typeface="Arial" panose="020B0604020202020204" pitchFamily="34" charset="0"/>
              <a:buChar char="•"/>
              <a:tabLst>
                <a:tab pos="11134725" algn="l"/>
              </a:tabLst>
            </a:pPr>
            <a:r>
              <a:rPr sz="2150" b="1" dirty="0">
                <a:solidFill>
                  <a:srgbClr val="181818"/>
                </a:solidFill>
                <a:latin typeface="Trebuchet MS"/>
                <a:cs typeface="Trebuchet MS"/>
              </a:rPr>
              <a:t>Assumption: </a:t>
            </a:r>
            <a:r>
              <a:rPr sz="2150" dirty="0">
                <a:solidFill>
                  <a:srgbClr val="181818"/>
                </a:solidFill>
                <a:latin typeface="Trebuchet MS"/>
                <a:cs typeface="Trebuchet MS"/>
              </a:rPr>
              <a:t>There is a need to think more carefully about a new Tier 1 organizational	structure that optimizes the opportunities for growth, succession planning, span of control, management systems, and communication. Towers Perrin consultants are advising the EC on possible org. structures to meet this need. This new Tier 1 organization structure may require the creation of new positions, new functional org. designs, and different reporting relationships.</a:t>
            </a:r>
            <a:endParaRPr sz="2150" dirty="0">
              <a:latin typeface="Trebuchet MS"/>
              <a:cs typeface="Trebuchet MS"/>
            </a:endParaRPr>
          </a:p>
          <a:p>
            <a:pPr marL="342900" indent="-342900">
              <a:lnSpc>
                <a:spcPct val="100000"/>
              </a:lnSpc>
              <a:spcBef>
                <a:spcPts val="409"/>
              </a:spcBef>
              <a:buClr>
                <a:srgbClr val="CF3E30"/>
              </a:buClr>
              <a:buSzPct val="160000"/>
              <a:buFont typeface="Arial" panose="020B0604020202020204" pitchFamily="34" charset="0"/>
              <a:buChar char="•"/>
            </a:pPr>
            <a:endParaRPr sz="2150" dirty="0">
              <a:latin typeface="Trebuchet MS"/>
              <a:cs typeface="Trebuchet MS"/>
            </a:endParaRPr>
          </a:p>
          <a:p>
            <a:pPr marL="355600" marR="95250" indent="-342900">
              <a:lnSpc>
                <a:spcPct val="100699"/>
              </a:lnSpc>
              <a:buClr>
                <a:srgbClr val="CF3E30"/>
              </a:buClr>
              <a:buSzPct val="160000"/>
              <a:buFont typeface="Arial" panose="020B0604020202020204" pitchFamily="34" charset="0"/>
              <a:buChar char="•"/>
            </a:pPr>
            <a:r>
              <a:rPr sz="2150" dirty="0">
                <a:solidFill>
                  <a:srgbClr val="181818"/>
                </a:solidFill>
                <a:latin typeface="Trebuchet MS"/>
                <a:cs typeface="Trebuchet MS"/>
              </a:rPr>
              <a:t>The IMO (and OD/HR Work Integration Team) needs to coordinate with the EC to create a timeline that synchronizes the Tier 1 org. design and staffing decisions to the Tier 2 org. design and staffing decisions to provide one seamless process for org. design and staffing for the combined organization</a:t>
            </a:r>
            <a:endParaRPr sz="2150" dirty="0">
              <a:latin typeface="Trebuchet MS"/>
              <a:cs typeface="Trebuchet MS"/>
            </a:endParaRPr>
          </a:p>
          <a:p>
            <a:pPr>
              <a:lnSpc>
                <a:spcPct val="100000"/>
              </a:lnSpc>
              <a:spcBef>
                <a:spcPts val="415"/>
              </a:spcBef>
            </a:pPr>
            <a:endParaRPr sz="2150" dirty="0">
              <a:latin typeface="Trebuchet MS"/>
              <a:cs typeface="Trebuchet MS"/>
            </a:endParaRPr>
          </a:p>
          <a:p>
            <a:pPr marL="12700">
              <a:lnSpc>
                <a:spcPct val="100000"/>
              </a:lnSpc>
            </a:pPr>
            <a:r>
              <a:rPr sz="2150" b="1" dirty="0">
                <a:solidFill>
                  <a:srgbClr val="181818"/>
                </a:solidFill>
                <a:latin typeface="Trebuchet MS"/>
                <a:cs typeface="Trebuchet MS"/>
              </a:rPr>
              <a:t>Recommendation:</a:t>
            </a:r>
            <a:endParaRPr sz="2150" dirty="0">
              <a:latin typeface="Trebuchet MS"/>
              <a:cs typeface="Trebuchet MS"/>
            </a:endParaRPr>
          </a:p>
          <a:p>
            <a:pPr>
              <a:lnSpc>
                <a:spcPct val="100000"/>
              </a:lnSpc>
              <a:spcBef>
                <a:spcPts val="229"/>
              </a:spcBef>
            </a:pPr>
            <a:endParaRPr sz="2150" dirty="0">
              <a:latin typeface="Trebuchet MS"/>
              <a:cs typeface="Trebuchet MS"/>
            </a:endParaRPr>
          </a:p>
          <a:p>
            <a:pPr marL="941070" marR="109220" indent="-342900" algn="just">
              <a:lnSpc>
                <a:spcPct val="100699"/>
              </a:lnSpc>
              <a:buClr>
                <a:srgbClr val="CF3E30"/>
              </a:buClr>
              <a:buSzPct val="160000"/>
              <a:buFont typeface="Arial" panose="020B0604020202020204" pitchFamily="34" charset="0"/>
              <a:buChar char="•"/>
            </a:pPr>
            <a:r>
              <a:rPr sz="2150" dirty="0">
                <a:solidFill>
                  <a:srgbClr val="181818"/>
                </a:solidFill>
                <a:latin typeface="Trebuchet MS"/>
                <a:cs typeface="Trebuchet MS"/>
              </a:rPr>
              <a:t>IMO provides recommendation to EC of date to announce job status to all employees of the combined organization (based on OD/HR work stream analysis)</a:t>
            </a:r>
            <a:endParaRPr sz="2150" dirty="0">
              <a:latin typeface="Trebuchet MS"/>
              <a:cs typeface="Trebuchet MS"/>
            </a:endParaRPr>
          </a:p>
          <a:p>
            <a:pPr marL="941070" indent="-342900" algn="just">
              <a:lnSpc>
                <a:spcPct val="100000"/>
              </a:lnSpc>
              <a:spcBef>
                <a:spcPts val="2055"/>
              </a:spcBef>
              <a:buClr>
                <a:srgbClr val="CF3E30"/>
              </a:buClr>
              <a:buSzPct val="160000"/>
              <a:buFont typeface="Arial" panose="020B0604020202020204" pitchFamily="34" charset="0"/>
              <a:buChar char="•"/>
            </a:pPr>
            <a:r>
              <a:rPr sz="2150" dirty="0">
                <a:solidFill>
                  <a:srgbClr val="181818"/>
                </a:solidFill>
                <a:latin typeface="Trebuchet MS"/>
                <a:cs typeface="Trebuchet MS"/>
              </a:rPr>
              <a:t>EC commits to date they will announce Tier 1 org. design and staffing decisions</a:t>
            </a:r>
            <a:endParaRPr sz="2150" dirty="0">
              <a:latin typeface="Trebuchet MS"/>
              <a:cs typeface="Trebuchet MS"/>
            </a:endParaRPr>
          </a:p>
          <a:p>
            <a:pPr marL="941070" marR="5080" indent="-342900" algn="just">
              <a:lnSpc>
                <a:spcPct val="100699"/>
              </a:lnSpc>
              <a:spcBef>
                <a:spcPts val="2470"/>
              </a:spcBef>
              <a:buClr>
                <a:srgbClr val="CF3E30"/>
              </a:buClr>
              <a:buSzPct val="160000"/>
              <a:buFont typeface="Arial" panose="020B0604020202020204" pitchFamily="34" charset="0"/>
              <a:buChar char="•"/>
            </a:pPr>
            <a:r>
              <a:rPr sz="2150" dirty="0">
                <a:solidFill>
                  <a:srgbClr val="181818"/>
                </a:solidFill>
                <a:latin typeface="Trebuchet MS"/>
                <a:cs typeface="Trebuchet MS"/>
              </a:rPr>
              <a:t>OD/HR work stream ensures that process for staffing and selection can be accomplished within the period between announcement of Tier 1 org. design and staffing and announcement of job status to all employees of the combined organization</a:t>
            </a:r>
            <a:endParaRPr sz="2150" dirty="0">
              <a:latin typeface="Trebuchet MS"/>
              <a:cs typeface="Trebuchet MS"/>
            </a:endParaRPr>
          </a:p>
        </p:txBody>
      </p:sp>
      <p:sp>
        <p:nvSpPr>
          <p:cNvPr id="14" name="object 16">
            <a:extLst>
              <a:ext uri="{FF2B5EF4-FFF2-40B4-BE49-F238E27FC236}">
                <a16:creationId xmlns:a16="http://schemas.microsoft.com/office/drawing/2014/main" id="{7A6FF55C-F72C-E896-8333-61A61F385A4B}"/>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04</a:t>
            </a:r>
            <a:endParaRPr sz="2000" dirty="0">
              <a:solidFill>
                <a:schemeClr val="tx1"/>
              </a:solidFill>
              <a:latin typeface="Trebuchet MS"/>
              <a:cs typeface="Trebuchet MS"/>
            </a:endParaRPr>
          </a:p>
        </p:txBody>
      </p:sp>
      <p:sp>
        <p:nvSpPr>
          <p:cNvPr id="2" name="Holder 5">
            <a:extLst>
              <a:ext uri="{FF2B5EF4-FFF2-40B4-BE49-F238E27FC236}">
                <a16:creationId xmlns:a16="http://schemas.microsoft.com/office/drawing/2014/main" id="{7C3CA154-2D3A-373F-CDC6-EBD86331F468}"/>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9" name="object 9"/>
          <p:cNvSpPr txBox="1"/>
          <p:nvPr/>
        </p:nvSpPr>
        <p:spPr>
          <a:xfrm>
            <a:off x="1906846" y="3610059"/>
            <a:ext cx="16766540" cy="6178486"/>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b="1" dirty="0">
                <a:solidFill>
                  <a:srgbClr val="FFFFFF"/>
                </a:solidFill>
                <a:latin typeface="Trebuchet MS"/>
                <a:cs typeface="Trebuchet MS"/>
              </a:rPr>
              <a:t>Assumption: </a:t>
            </a:r>
            <a:r>
              <a:rPr sz="2150" dirty="0">
                <a:solidFill>
                  <a:srgbClr val="FFFFFF"/>
                </a:solidFill>
                <a:latin typeface="Trebuchet MS"/>
                <a:cs typeface="Trebuchet MS"/>
              </a:rPr>
              <a:t>The pool of candidates for these targeted retention incentives is small and identifiable. It consists primarily of critical Acquirer talent required to ensure the successful integration. Additional retention incentives may be required for these select Acquirer individuals prior to Close because of the uncertainty they are experiencing regarding long-term job security. Additional incentives may be required to ensure they remain with the organization until their job status can be clarified post-Close.</a:t>
            </a:r>
            <a:endParaRPr sz="2150" dirty="0">
              <a:latin typeface="Trebuchet MS"/>
              <a:cs typeface="Trebuchet MS"/>
            </a:endParaRPr>
          </a:p>
          <a:p>
            <a:pPr marL="342900" indent="-342900">
              <a:lnSpc>
                <a:spcPct val="100000"/>
              </a:lnSpc>
              <a:spcBef>
                <a:spcPts val="1510"/>
              </a:spcBef>
              <a:buClr>
                <a:srgbClr val="B0FE8D"/>
              </a:buClr>
              <a:buSzPct val="160000"/>
              <a:buFont typeface="Arial" panose="020B0604020202020204" pitchFamily="34" charset="0"/>
              <a:buChar char="•"/>
            </a:pPr>
            <a:endParaRPr sz="2150" dirty="0">
              <a:latin typeface="Trebuchet MS"/>
              <a:cs typeface="Trebuchet MS"/>
            </a:endParaRPr>
          </a:p>
          <a:p>
            <a:pPr marL="355600" marR="538480" indent="-342900">
              <a:lnSpc>
                <a:spcPct val="100699"/>
              </a:lnSpc>
              <a:spcBef>
                <a:spcPts val="5"/>
              </a:spcBef>
              <a:buClr>
                <a:srgbClr val="B0FE8D"/>
              </a:buClr>
              <a:buSzPct val="160000"/>
              <a:buFont typeface="Arial" panose="020B0604020202020204" pitchFamily="34" charset="0"/>
              <a:buChar char="•"/>
            </a:pPr>
            <a:r>
              <a:rPr sz="2150" b="1" dirty="0">
                <a:solidFill>
                  <a:srgbClr val="FFFFFF"/>
                </a:solidFill>
                <a:latin typeface="Trebuchet MS"/>
                <a:cs typeface="Trebuchet MS"/>
              </a:rPr>
              <a:t>Assumption: </a:t>
            </a:r>
            <a:r>
              <a:rPr sz="2150" dirty="0">
                <a:solidFill>
                  <a:srgbClr val="FFFFFF"/>
                </a:solidFill>
                <a:latin typeface="Trebuchet MS"/>
                <a:cs typeface="Trebuchet MS"/>
              </a:rPr>
              <a:t>In order to determine if additional retention incentives are required for Acquirer employees pre-Close, we need to review all incentives currently in place for these select employees. Doing this analysis will allow us to make retention incentive recommendations that are targeted and cost-effective.</a:t>
            </a:r>
            <a:endParaRPr sz="2150" dirty="0">
              <a:latin typeface="Trebuchet MS"/>
              <a:cs typeface="Trebuchet MS"/>
            </a:endParaRPr>
          </a:p>
          <a:p>
            <a:pPr>
              <a:lnSpc>
                <a:spcPct val="100000"/>
              </a:lnSpc>
              <a:spcBef>
                <a:spcPts val="1285"/>
              </a:spcBef>
            </a:pPr>
            <a:endParaRPr sz="2150" dirty="0">
              <a:latin typeface="Trebuchet MS"/>
              <a:cs typeface="Trebuchet MS"/>
            </a:endParaRPr>
          </a:p>
          <a:p>
            <a:pPr marL="90805">
              <a:lnSpc>
                <a:spcPct val="100000"/>
              </a:lnSpc>
            </a:pPr>
            <a:r>
              <a:rPr sz="2150" b="1" dirty="0">
                <a:solidFill>
                  <a:srgbClr val="FFFFFF"/>
                </a:solidFill>
                <a:latin typeface="Trebuchet MS"/>
                <a:cs typeface="Trebuchet MS"/>
              </a:rPr>
              <a:t>Recommendation:</a:t>
            </a:r>
            <a:endParaRPr sz="2150" dirty="0">
              <a:latin typeface="Trebuchet MS"/>
              <a:cs typeface="Trebuchet MS"/>
            </a:endParaRPr>
          </a:p>
          <a:p>
            <a:pPr marL="1019175" marR="4218940" indent="-342900">
              <a:lnSpc>
                <a:spcPct val="182000"/>
              </a:lnSpc>
              <a:spcBef>
                <a:spcPts val="630"/>
              </a:spcBef>
              <a:buClr>
                <a:srgbClr val="B0FE8D"/>
              </a:buClr>
              <a:buSzPct val="160000"/>
              <a:buFont typeface="Arial" panose="020B0604020202020204" pitchFamily="34" charset="0"/>
              <a:buChar char="•"/>
            </a:pPr>
            <a:r>
              <a:rPr sz="2150" dirty="0">
                <a:solidFill>
                  <a:srgbClr val="FFFFFF"/>
                </a:solidFill>
                <a:latin typeface="Trebuchet MS"/>
                <a:cs typeface="Trebuchet MS"/>
              </a:rPr>
              <a:t>Identify select employees where retention is at risk pre-Close (Acquirer Management Team?)</a:t>
            </a:r>
            <a:endParaRPr lang="en-US" sz="2150" dirty="0">
              <a:solidFill>
                <a:srgbClr val="FFFFFF"/>
              </a:solidFill>
              <a:latin typeface="Trebuchet MS"/>
              <a:cs typeface="Trebuchet MS"/>
            </a:endParaRPr>
          </a:p>
          <a:p>
            <a:pPr marL="1019175" marR="4218940" indent="-342900">
              <a:lnSpc>
                <a:spcPct val="182000"/>
              </a:lnSpc>
              <a:spcBef>
                <a:spcPts val="630"/>
              </a:spcBef>
              <a:buClr>
                <a:srgbClr val="B0FE8D"/>
              </a:buClr>
              <a:buSzPct val="160000"/>
              <a:buFont typeface="Arial" panose="020B0604020202020204" pitchFamily="34" charset="0"/>
              <a:buChar char="•"/>
            </a:pPr>
            <a:r>
              <a:rPr sz="2150" dirty="0">
                <a:solidFill>
                  <a:srgbClr val="FFFFFF"/>
                </a:solidFill>
                <a:latin typeface="Trebuchet MS"/>
                <a:cs typeface="Trebuchet MS"/>
              </a:rPr>
              <a:t>Analyze current retention incentives in place for these select employees</a:t>
            </a:r>
            <a:endParaRPr sz="2150" dirty="0">
              <a:latin typeface="Trebuchet MS"/>
              <a:cs typeface="Trebuchet MS"/>
            </a:endParaRPr>
          </a:p>
          <a:p>
            <a:pPr marL="1019175" marR="3874770" indent="-342900">
              <a:lnSpc>
                <a:spcPct val="182000"/>
              </a:lnSpc>
              <a:buClr>
                <a:srgbClr val="B0FE8D"/>
              </a:buClr>
              <a:buSzPct val="160000"/>
              <a:buFont typeface="Arial" panose="020B0604020202020204" pitchFamily="34" charset="0"/>
              <a:buChar char="•"/>
            </a:pPr>
            <a:r>
              <a:rPr sz="2150" dirty="0">
                <a:solidFill>
                  <a:srgbClr val="FFFFFF"/>
                </a:solidFill>
                <a:latin typeface="Trebuchet MS"/>
                <a:cs typeface="Trebuchet MS"/>
              </a:rPr>
              <a:t>OD/HR work stream makes recommendations for additional retention incentives as appropriate</a:t>
            </a:r>
            <a:endParaRPr lang="en-US" sz="2150" dirty="0">
              <a:solidFill>
                <a:srgbClr val="FFFFFF"/>
              </a:solidFill>
              <a:latin typeface="Trebuchet MS"/>
              <a:cs typeface="Trebuchet MS"/>
            </a:endParaRPr>
          </a:p>
          <a:p>
            <a:pPr marL="1019175" marR="3874770" indent="-342900">
              <a:lnSpc>
                <a:spcPct val="182000"/>
              </a:lnSpc>
              <a:buClr>
                <a:srgbClr val="B0FE8D"/>
              </a:buClr>
              <a:buSzPct val="160000"/>
              <a:buFont typeface="Arial" panose="020B0604020202020204" pitchFamily="34" charset="0"/>
              <a:buChar char="•"/>
            </a:pPr>
            <a:r>
              <a:rPr sz="2150" dirty="0">
                <a:solidFill>
                  <a:srgbClr val="FFFFFF"/>
                </a:solidFill>
                <a:latin typeface="Trebuchet MS"/>
                <a:cs typeface="Trebuchet MS"/>
              </a:rPr>
              <a:t>IMO approves additional retention incentives as required</a:t>
            </a:r>
            <a:endParaRPr sz="2150" dirty="0">
              <a:latin typeface="Trebuchet MS"/>
              <a:cs typeface="Trebuchet MS"/>
            </a:endParaRPr>
          </a:p>
        </p:txBody>
      </p:sp>
      <p:sp>
        <p:nvSpPr>
          <p:cNvPr id="11" name="object 11"/>
          <p:cNvSpPr txBox="1">
            <a:spLocks noGrp="1"/>
          </p:cNvSpPr>
          <p:nvPr>
            <p:ph type="title"/>
          </p:nvPr>
        </p:nvSpPr>
        <p:spPr>
          <a:prstGeom prst="rect">
            <a:avLst/>
          </a:prstGeom>
        </p:spPr>
        <p:txBody>
          <a:bodyPr vert="horz" wrap="square" lIns="0" tIns="12065" rIns="0" bIns="0" rtlCol="0">
            <a:spAutoFit/>
          </a:bodyPr>
          <a:lstStyle/>
          <a:p>
            <a:pPr marL="12700" marR="5080">
              <a:lnSpc>
                <a:spcPct val="100000"/>
              </a:lnSpc>
              <a:spcBef>
                <a:spcPts val="95"/>
              </a:spcBef>
            </a:pPr>
            <a:r>
              <a:rPr spc="105" dirty="0"/>
              <a:t>PRE-</a:t>
            </a:r>
            <a:r>
              <a:rPr spc="100" dirty="0"/>
              <a:t>CLOSE</a:t>
            </a:r>
            <a:r>
              <a:rPr spc="-250" dirty="0"/>
              <a:t> </a:t>
            </a:r>
            <a:r>
              <a:rPr spc="-10" dirty="0"/>
              <a:t>RETENTION </a:t>
            </a:r>
            <a:r>
              <a:rPr spc="70" dirty="0"/>
              <a:t>INCENTIVES</a:t>
            </a:r>
            <a:r>
              <a:rPr spc="-260" dirty="0"/>
              <a:t> </a:t>
            </a:r>
            <a:r>
              <a:rPr spc="-10" dirty="0"/>
              <a:t>ACQUIRER</a:t>
            </a:r>
          </a:p>
        </p:txBody>
      </p:sp>
      <p:sp>
        <p:nvSpPr>
          <p:cNvPr id="12" name="object 12"/>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13" name="object 16">
            <a:extLst>
              <a:ext uri="{FF2B5EF4-FFF2-40B4-BE49-F238E27FC236}">
                <a16:creationId xmlns:a16="http://schemas.microsoft.com/office/drawing/2014/main" id="{0920FE37-50DB-3A7E-1174-FA658BD2477C}"/>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05</a:t>
            </a:r>
            <a:endParaRPr sz="2000" dirty="0">
              <a:solidFill>
                <a:schemeClr val="bg1"/>
              </a:solidFill>
              <a:latin typeface="Trebuchet MS"/>
              <a:cs typeface="Trebuchet MS"/>
            </a:endParaRPr>
          </a:p>
        </p:txBody>
      </p:sp>
      <p:sp>
        <p:nvSpPr>
          <p:cNvPr id="3" name="Holder 5">
            <a:extLst>
              <a:ext uri="{FF2B5EF4-FFF2-40B4-BE49-F238E27FC236}">
                <a16:creationId xmlns:a16="http://schemas.microsoft.com/office/drawing/2014/main" id="{02E33937-2918-3C71-EE70-19DC11A53231}"/>
              </a:ext>
            </a:extLst>
          </p:cNvPr>
          <p:cNvSpPr txBox="1">
            <a:spLocks/>
          </p:cNvSpPr>
          <p:nvPr/>
        </p:nvSpPr>
        <p:spPr>
          <a:xfrm>
            <a:off x="611548" y="10659612"/>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24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0FE8D"/>
          </a:solidFill>
        </p:spPr>
        <p:txBody>
          <a:bodyPr wrap="square" lIns="0" tIns="0" rIns="0" bIns="0" rtlCol="0"/>
          <a:lstStyle/>
          <a:p>
            <a:endParaRPr dirty="0"/>
          </a:p>
        </p:txBody>
      </p:sp>
      <p:sp>
        <p:nvSpPr>
          <p:cNvPr id="10" name="object 10"/>
          <p:cNvSpPr txBox="1">
            <a:spLocks noGrp="1"/>
          </p:cNvSpPr>
          <p:nvPr>
            <p:ph type="title"/>
          </p:nvPr>
        </p:nvSpPr>
        <p:spPr>
          <a:xfrm>
            <a:off x="1190163" y="733407"/>
            <a:ext cx="6730365" cy="2287270"/>
          </a:xfrm>
          <a:prstGeom prst="rect">
            <a:avLst/>
          </a:prstGeom>
        </p:spPr>
        <p:txBody>
          <a:bodyPr vert="horz" wrap="square" lIns="0" tIns="12065" rIns="0" bIns="0" rtlCol="0">
            <a:spAutoFit/>
          </a:bodyPr>
          <a:lstStyle/>
          <a:p>
            <a:pPr marL="12700" marR="5080">
              <a:lnSpc>
                <a:spcPct val="100000"/>
              </a:lnSpc>
              <a:spcBef>
                <a:spcPts val="95"/>
              </a:spcBef>
            </a:pPr>
            <a:r>
              <a:rPr dirty="0">
                <a:solidFill>
                  <a:srgbClr val="181818"/>
                </a:solidFill>
              </a:rPr>
              <a:t>SEVERANCE FOR ACQUIRER EMPLOYEES POST-CLOSE</a:t>
            </a:r>
          </a:p>
        </p:txBody>
      </p:sp>
      <p:sp>
        <p:nvSpPr>
          <p:cNvPr id="11" name="object 11"/>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8" name="object 8"/>
          <p:cNvSpPr txBox="1"/>
          <p:nvPr/>
        </p:nvSpPr>
        <p:spPr>
          <a:xfrm>
            <a:off x="1906846" y="3589116"/>
            <a:ext cx="15107285" cy="4982454"/>
          </a:xfrm>
          <a:prstGeom prst="rect">
            <a:avLst/>
          </a:prstGeom>
        </p:spPr>
        <p:txBody>
          <a:bodyPr vert="horz" wrap="square" lIns="0" tIns="14605" rIns="0" bIns="0" rtlCol="0">
            <a:spAutoFit/>
          </a:bodyPr>
          <a:lstStyle/>
          <a:p>
            <a:pPr marL="355600" indent="-342900">
              <a:lnSpc>
                <a:spcPct val="100000"/>
              </a:lnSpc>
              <a:spcBef>
                <a:spcPts val="115"/>
              </a:spcBef>
              <a:buSzPct val="160000"/>
              <a:buFont typeface="Arial" panose="020B0604020202020204" pitchFamily="34" charset="0"/>
              <a:buChar char="•"/>
            </a:pPr>
            <a:r>
              <a:rPr sz="2150" dirty="0">
                <a:solidFill>
                  <a:srgbClr val="181818"/>
                </a:solidFill>
                <a:latin typeface="Trebuchet MS"/>
                <a:cs typeface="Trebuchet MS"/>
              </a:rPr>
              <a:t>Decision required about terms of severance (match Acquiree?)</a:t>
            </a:r>
            <a:endParaRPr sz="2150" dirty="0">
              <a:latin typeface="Trebuchet MS"/>
              <a:cs typeface="Trebuchet MS"/>
            </a:endParaRPr>
          </a:p>
          <a:p>
            <a:pPr marL="342900" indent="-342900">
              <a:lnSpc>
                <a:spcPct val="100000"/>
              </a:lnSpc>
              <a:spcBef>
                <a:spcPts val="310"/>
              </a:spcBef>
              <a:buSzPct val="160000"/>
              <a:buFont typeface="Arial" panose="020B0604020202020204" pitchFamily="34" charset="0"/>
              <a:buChar char="•"/>
            </a:pPr>
            <a:endParaRPr sz="2150" dirty="0">
              <a:latin typeface="Trebuchet MS"/>
              <a:cs typeface="Trebuchet MS"/>
            </a:endParaRPr>
          </a:p>
          <a:p>
            <a:pPr marL="355600" indent="-342900">
              <a:lnSpc>
                <a:spcPct val="100000"/>
              </a:lnSpc>
              <a:buSzPct val="160000"/>
              <a:buFont typeface="Arial" panose="020B0604020202020204" pitchFamily="34" charset="0"/>
              <a:buChar char="•"/>
            </a:pPr>
            <a:r>
              <a:rPr sz="2150" dirty="0">
                <a:solidFill>
                  <a:srgbClr val="181818"/>
                </a:solidFill>
                <a:latin typeface="Trebuchet MS"/>
                <a:cs typeface="Trebuchet MS"/>
              </a:rPr>
              <a:t>Decision required about timing of announcement (with release of synergy targets or at Close?)</a:t>
            </a:r>
            <a:endParaRPr sz="2150" dirty="0">
              <a:latin typeface="Trebuchet MS"/>
              <a:cs typeface="Trebuchet MS"/>
            </a:endParaRPr>
          </a:p>
          <a:p>
            <a:pPr marL="342900" indent="-342900">
              <a:lnSpc>
                <a:spcPct val="100000"/>
              </a:lnSpc>
              <a:spcBef>
                <a:spcPts val="1175"/>
              </a:spcBef>
              <a:buSzPct val="160000"/>
              <a:buFont typeface="Arial" panose="020B0604020202020204" pitchFamily="34" charset="0"/>
              <a:buChar char="•"/>
            </a:pPr>
            <a:endParaRPr sz="2150" dirty="0">
              <a:latin typeface="Trebuchet MS"/>
              <a:cs typeface="Trebuchet MS"/>
            </a:endParaRPr>
          </a:p>
          <a:p>
            <a:pPr marL="355600" marR="5080" indent="-342900">
              <a:lnSpc>
                <a:spcPct val="100699"/>
              </a:lnSpc>
              <a:buSzPct val="160000"/>
              <a:buFont typeface="Arial" panose="020B0604020202020204" pitchFamily="34" charset="0"/>
              <a:buChar char="•"/>
            </a:pPr>
            <a:r>
              <a:rPr sz="2150" b="1" dirty="0">
                <a:solidFill>
                  <a:srgbClr val="181818"/>
                </a:solidFill>
                <a:latin typeface="Trebuchet MS"/>
                <a:cs typeface="Trebuchet MS"/>
              </a:rPr>
              <a:t>Assumption: </a:t>
            </a:r>
            <a:r>
              <a:rPr sz="2150" dirty="0">
                <a:solidFill>
                  <a:srgbClr val="181818"/>
                </a:solidFill>
                <a:latin typeface="Trebuchet MS"/>
                <a:cs typeface="Trebuchet MS"/>
              </a:rPr>
              <a:t>Due diligence modeling was done based on matching Acquiree severance package assuming a certain level of impact at Acquirer. Currently we have no further intelligence to adjust those assumptions. High-level planning (due from the Integration Teams on Jun. 9-10) may provide some additional insight into anticipated impact based on Future State recommendations</a:t>
            </a:r>
            <a:endParaRPr sz="2150" dirty="0">
              <a:latin typeface="Trebuchet MS"/>
              <a:cs typeface="Trebuchet MS"/>
            </a:endParaRPr>
          </a:p>
          <a:p>
            <a:pPr>
              <a:lnSpc>
                <a:spcPct val="100000"/>
              </a:lnSpc>
              <a:spcBef>
                <a:spcPts val="725"/>
              </a:spcBef>
            </a:pPr>
            <a:endParaRPr sz="2150" dirty="0">
              <a:latin typeface="Trebuchet MS"/>
              <a:cs typeface="Trebuchet MS"/>
            </a:endParaRPr>
          </a:p>
          <a:p>
            <a:pPr marL="12700">
              <a:lnSpc>
                <a:spcPct val="100000"/>
              </a:lnSpc>
              <a:spcBef>
                <a:spcPts val="5"/>
              </a:spcBef>
            </a:pPr>
            <a:r>
              <a:rPr sz="2150" b="1" dirty="0">
                <a:solidFill>
                  <a:srgbClr val="181818"/>
                </a:solidFill>
                <a:latin typeface="Trebuchet MS"/>
                <a:cs typeface="Trebuchet MS"/>
              </a:rPr>
              <a:t>Recommendation:</a:t>
            </a:r>
            <a:endParaRPr sz="2150" dirty="0">
              <a:latin typeface="Trebuchet MS"/>
              <a:cs typeface="Trebuchet MS"/>
            </a:endParaRPr>
          </a:p>
          <a:p>
            <a:pPr marL="941070" marR="1338580" indent="-342900">
              <a:lnSpc>
                <a:spcPct val="167400"/>
              </a:lnSpc>
              <a:spcBef>
                <a:spcPts val="1335"/>
              </a:spcBef>
              <a:buSzPct val="160000"/>
              <a:buFont typeface="Arial" panose="020B0604020202020204" pitchFamily="34" charset="0"/>
              <a:buChar char="•"/>
            </a:pPr>
            <a:r>
              <a:rPr sz="2150" dirty="0">
                <a:solidFill>
                  <a:srgbClr val="181818"/>
                </a:solidFill>
                <a:latin typeface="Trebuchet MS"/>
                <a:cs typeface="Trebuchet MS"/>
              </a:rPr>
              <a:t>Within one week, prepare Acquirer severance package and announcement based on matching Acquiree</a:t>
            </a:r>
            <a:endParaRPr lang="en-US" sz="2150" dirty="0">
              <a:solidFill>
                <a:srgbClr val="181818"/>
              </a:solidFill>
              <a:latin typeface="Trebuchet MS"/>
              <a:cs typeface="Trebuchet MS"/>
            </a:endParaRPr>
          </a:p>
          <a:p>
            <a:pPr marL="941070" marR="1338580" indent="-342900">
              <a:lnSpc>
                <a:spcPct val="167400"/>
              </a:lnSpc>
              <a:spcBef>
                <a:spcPts val="1335"/>
              </a:spcBef>
              <a:buSzPct val="160000"/>
              <a:buFont typeface="Arial" panose="020B0604020202020204" pitchFamily="34" charset="0"/>
              <a:buChar char="•"/>
            </a:pPr>
            <a:r>
              <a:rPr sz="2150" dirty="0">
                <a:solidFill>
                  <a:srgbClr val="181818"/>
                </a:solidFill>
                <a:latin typeface="Trebuchet MS"/>
                <a:cs typeface="Trebuchet MS"/>
              </a:rPr>
              <a:t>Discuss timing of announcement with IMO (with synergy targets or at Close?)</a:t>
            </a:r>
            <a:endParaRPr sz="2150" dirty="0">
              <a:latin typeface="Trebuchet MS"/>
              <a:cs typeface="Trebuchet MS"/>
            </a:endParaRPr>
          </a:p>
        </p:txBody>
      </p:sp>
      <p:sp>
        <p:nvSpPr>
          <p:cNvPr id="12" name="object 16">
            <a:extLst>
              <a:ext uri="{FF2B5EF4-FFF2-40B4-BE49-F238E27FC236}">
                <a16:creationId xmlns:a16="http://schemas.microsoft.com/office/drawing/2014/main" id="{47721BE9-7688-0CFC-861E-BCE2D2A6E4B9}"/>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06</a:t>
            </a:r>
            <a:endParaRPr sz="2000" dirty="0">
              <a:solidFill>
                <a:schemeClr val="tx1"/>
              </a:solidFill>
              <a:latin typeface="Trebuchet MS"/>
              <a:cs typeface="Trebuchet MS"/>
            </a:endParaRPr>
          </a:p>
        </p:txBody>
      </p:sp>
      <p:sp>
        <p:nvSpPr>
          <p:cNvPr id="3" name="Holder 5">
            <a:extLst>
              <a:ext uri="{FF2B5EF4-FFF2-40B4-BE49-F238E27FC236}">
                <a16:creationId xmlns:a16="http://schemas.microsoft.com/office/drawing/2014/main" id="{1094DC12-258D-40D1-AEBD-965FD1469977}"/>
              </a:ext>
            </a:extLst>
          </p:cNvPr>
          <p:cNvSpPr txBox="1">
            <a:spLocks/>
          </p:cNvSpPr>
          <p:nvPr/>
        </p:nvSpPr>
        <p:spPr>
          <a:xfrm>
            <a:off x="611548" y="10773231"/>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txBox="1">
            <a:spLocks noGrp="1"/>
          </p:cNvSpPr>
          <p:nvPr>
            <p:ph type="title"/>
          </p:nvPr>
        </p:nvSpPr>
        <p:spPr>
          <a:prstGeom prst="rect">
            <a:avLst/>
          </a:prstGeom>
        </p:spPr>
        <p:txBody>
          <a:bodyPr vert="horz" wrap="square" lIns="0" tIns="12065" rIns="0" bIns="0" rtlCol="0">
            <a:spAutoFit/>
          </a:bodyPr>
          <a:lstStyle/>
          <a:p>
            <a:pPr marL="12700" marR="5080">
              <a:lnSpc>
                <a:spcPct val="100000"/>
              </a:lnSpc>
              <a:spcBef>
                <a:spcPts val="95"/>
              </a:spcBef>
            </a:pPr>
            <a:r>
              <a:rPr dirty="0">
                <a:solidFill>
                  <a:srgbClr val="181818"/>
                </a:solidFill>
              </a:rPr>
              <a:t>POST-CLOSE OUTPLACEMENT SERVICES</a:t>
            </a:r>
          </a:p>
        </p:txBody>
      </p:sp>
      <p:sp>
        <p:nvSpPr>
          <p:cNvPr id="14" name="object 14"/>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15" name="object 11"/>
          <p:cNvSpPr txBox="1"/>
          <p:nvPr/>
        </p:nvSpPr>
        <p:spPr>
          <a:xfrm>
            <a:off x="1906846" y="2759075"/>
            <a:ext cx="15536604" cy="7213898"/>
          </a:xfrm>
          <a:prstGeom prst="rect">
            <a:avLst/>
          </a:prstGeom>
        </p:spPr>
        <p:txBody>
          <a:bodyPr vert="horz" wrap="square" lIns="0" tIns="12065" rIns="0" bIns="0" rtlCol="0">
            <a:spAutoFit/>
          </a:bodyPr>
          <a:lstStyle/>
          <a:p>
            <a:pPr marL="355600" marR="5080" indent="-342900">
              <a:lnSpc>
                <a:spcPct val="100699"/>
              </a:lnSpc>
              <a:spcBef>
                <a:spcPts val="95"/>
              </a:spcBef>
              <a:buClr>
                <a:srgbClr val="CF3E30"/>
              </a:buClr>
              <a:buSzPct val="160000"/>
              <a:buFont typeface="Arial" panose="020B0604020202020204" pitchFamily="34" charset="0"/>
              <a:buChar char="•"/>
            </a:pPr>
            <a:r>
              <a:rPr sz="2150" b="1" dirty="0">
                <a:solidFill>
                  <a:srgbClr val="181818"/>
                </a:solidFill>
                <a:latin typeface="Trebuchet MS"/>
                <a:cs typeface="Trebuchet MS"/>
              </a:rPr>
              <a:t>Assumption: </a:t>
            </a:r>
            <a:r>
              <a:rPr sz="2150" dirty="0">
                <a:solidFill>
                  <a:srgbClr val="181818"/>
                </a:solidFill>
                <a:latin typeface="Trebuchet MS"/>
                <a:cs typeface="Trebuchet MS"/>
              </a:rPr>
              <a:t>Outplacement services will be provided to all employees (Acquirer and Acquiree) whose jobs are eliminated </a:t>
            </a:r>
            <a:r>
              <a:rPr lang="en-US" sz="2150" dirty="0">
                <a:solidFill>
                  <a:srgbClr val="181818"/>
                </a:solidFill>
                <a:latin typeface="Trebuchet MS"/>
                <a:cs typeface="Trebuchet MS"/>
              </a:rPr>
              <a:t>because</a:t>
            </a:r>
            <a:r>
              <a:rPr sz="2150" dirty="0">
                <a:solidFill>
                  <a:srgbClr val="181818"/>
                </a:solidFill>
                <a:latin typeface="Trebuchet MS"/>
                <a:cs typeface="Trebuchet MS"/>
              </a:rPr>
              <a:t> of the deal</a:t>
            </a:r>
            <a:endParaRPr sz="2150" dirty="0">
              <a:latin typeface="Trebuchet MS"/>
              <a:cs typeface="Trebuchet MS"/>
            </a:endParaRPr>
          </a:p>
          <a:p>
            <a:pPr marL="342900" indent="-342900">
              <a:lnSpc>
                <a:spcPct val="100000"/>
              </a:lnSpc>
              <a:spcBef>
                <a:spcPts val="1375"/>
              </a:spcBef>
              <a:buClr>
                <a:srgbClr val="CF3E30"/>
              </a:buClr>
              <a:buSzPct val="160000"/>
              <a:buFont typeface="Arial" panose="020B0604020202020204" pitchFamily="34" charset="0"/>
              <a:buChar char="•"/>
            </a:pPr>
            <a:endParaRPr sz="2150" dirty="0">
              <a:latin typeface="Trebuchet MS"/>
              <a:cs typeface="Trebuchet MS"/>
            </a:endParaRPr>
          </a:p>
          <a:p>
            <a:pPr marL="12700">
              <a:lnSpc>
                <a:spcPct val="100000"/>
              </a:lnSpc>
              <a:buClr>
                <a:srgbClr val="CF3E30"/>
              </a:buClr>
              <a:buSzPct val="160000"/>
            </a:pPr>
            <a:r>
              <a:rPr sz="2150" b="1" dirty="0">
                <a:solidFill>
                  <a:srgbClr val="181818"/>
                </a:solidFill>
                <a:latin typeface="Trebuchet MS"/>
                <a:cs typeface="Trebuchet MS"/>
              </a:rPr>
              <a:t>Questions:</a:t>
            </a:r>
            <a:endParaRPr sz="2150" dirty="0">
              <a:latin typeface="Trebuchet MS"/>
              <a:cs typeface="Trebuchet MS"/>
            </a:endParaRPr>
          </a:p>
          <a:p>
            <a:pPr marL="941070" marR="7155815" indent="-342900">
              <a:lnSpc>
                <a:spcPct val="183600"/>
              </a:lnSpc>
              <a:spcBef>
                <a:spcPts val="1380"/>
              </a:spcBef>
              <a:buClr>
                <a:srgbClr val="CF3E30"/>
              </a:buClr>
              <a:buSzPct val="160000"/>
              <a:buFont typeface="Arial" panose="020B0604020202020204" pitchFamily="34" charset="0"/>
              <a:buChar char="•"/>
            </a:pPr>
            <a:r>
              <a:rPr sz="2150" dirty="0">
                <a:solidFill>
                  <a:srgbClr val="181818"/>
                </a:solidFill>
                <a:latin typeface="Trebuchet MS"/>
                <a:cs typeface="Trebuchet MS"/>
              </a:rPr>
              <a:t>What vendor will be used to provide outplacement services? </a:t>
            </a:r>
            <a:endParaRPr lang="en-US" sz="2150" dirty="0">
              <a:solidFill>
                <a:srgbClr val="181818"/>
              </a:solidFill>
              <a:latin typeface="Trebuchet MS"/>
              <a:cs typeface="Trebuchet MS"/>
            </a:endParaRPr>
          </a:p>
          <a:p>
            <a:pPr marL="941070" marR="7155815" indent="-342900">
              <a:lnSpc>
                <a:spcPct val="183600"/>
              </a:lnSpc>
              <a:spcBef>
                <a:spcPts val="1380"/>
              </a:spcBef>
              <a:buClr>
                <a:srgbClr val="CF3E30"/>
              </a:buClr>
              <a:buSzPct val="160000"/>
              <a:buFont typeface="Arial" panose="020B0604020202020204" pitchFamily="34" charset="0"/>
              <a:buChar char="•"/>
            </a:pPr>
            <a:r>
              <a:rPr sz="2150" dirty="0">
                <a:solidFill>
                  <a:srgbClr val="181818"/>
                </a:solidFill>
                <a:latin typeface="Trebuchet MS"/>
                <a:cs typeface="Trebuchet MS"/>
              </a:rPr>
              <a:t>When would these outplacement services be offered?</a:t>
            </a:r>
            <a:endParaRPr sz="2150" dirty="0">
              <a:latin typeface="Trebuchet MS"/>
              <a:cs typeface="Trebuchet MS"/>
            </a:endParaRPr>
          </a:p>
          <a:p>
            <a:pPr marL="941070" indent="-342900">
              <a:lnSpc>
                <a:spcPct val="100000"/>
              </a:lnSpc>
              <a:spcBef>
                <a:spcPts val="2155"/>
              </a:spcBef>
              <a:buClr>
                <a:srgbClr val="CF3E30"/>
              </a:buClr>
              <a:buSzPct val="160000"/>
              <a:buFont typeface="Arial" panose="020B0604020202020204" pitchFamily="34" charset="0"/>
              <a:buChar char="•"/>
            </a:pPr>
            <a:r>
              <a:rPr sz="2150" dirty="0">
                <a:solidFill>
                  <a:srgbClr val="181818"/>
                </a:solidFill>
                <a:latin typeface="Trebuchet MS"/>
                <a:cs typeface="Trebuchet MS"/>
              </a:rPr>
              <a:t>What criteria will be used to determine the level of outplacement services offered?</a:t>
            </a:r>
            <a:endParaRPr sz="2150" dirty="0">
              <a:latin typeface="Trebuchet MS"/>
              <a:cs typeface="Trebuchet MS"/>
            </a:endParaRPr>
          </a:p>
          <a:p>
            <a:pPr marL="342900" indent="-342900">
              <a:lnSpc>
                <a:spcPct val="100000"/>
              </a:lnSpc>
              <a:spcBef>
                <a:spcPts val="235"/>
              </a:spcBef>
              <a:buClr>
                <a:srgbClr val="CF3E30"/>
              </a:buClr>
              <a:buSzPct val="160000"/>
              <a:buFont typeface="Arial" panose="020B0604020202020204" pitchFamily="34" charset="0"/>
              <a:buChar char="•"/>
            </a:pPr>
            <a:endParaRPr sz="2150" dirty="0">
              <a:latin typeface="Trebuchet MS"/>
              <a:cs typeface="Trebuchet MS"/>
            </a:endParaRPr>
          </a:p>
          <a:p>
            <a:pPr marL="1526540" indent="-342900">
              <a:lnSpc>
                <a:spcPct val="100000"/>
              </a:lnSpc>
              <a:buClr>
                <a:srgbClr val="CF3E30"/>
              </a:buClr>
              <a:buSzPct val="160000"/>
              <a:buFont typeface="Arial" panose="020B0604020202020204" pitchFamily="34" charset="0"/>
              <a:buChar char="•"/>
            </a:pPr>
            <a:r>
              <a:rPr sz="2150" dirty="0">
                <a:solidFill>
                  <a:srgbClr val="181818"/>
                </a:solidFill>
                <a:latin typeface="Trebuchet MS"/>
                <a:cs typeface="Trebuchet MS"/>
              </a:rPr>
              <a:t>Job title?</a:t>
            </a:r>
            <a:endParaRPr sz="2150" dirty="0">
              <a:latin typeface="Trebuchet MS"/>
              <a:cs typeface="Trebuchet MS"/>
            </a:endParaRPr>
          </a:p>
          <a:p>
            <a:pPr marL="1526540" indent="-342900">
              <a:lnSpc>
                <a:spcPct val="100000"/>
              </a:lnSpc>
              <a:spcBef>
                <a:spcPts val="2160"/>
              </a:spcBef>
              <a:buClr>
                <a:srgbClr val="CF3E30"/>
              </a:buClr>
              <a:buSzPct val="160000"/>
              <a:buFont typeface="Arial" panose="020B0604020202020204" pitchFamily="34" charset="0"/>
              <a:buChar char="•"/>
            </a:pPr>
            <a:r>
              <a:rPr sz="2150" dirty="0">
                <a:solidFill>
                  <a:srgbClr val="181818"/>
                </a:solidFill>
                <a:latin typeface="Trebuchet MS"/>
                <a:cs typeface="Trebuchet MS"/>
              </a:rPr>
              <a:t>Years of service?</a:t>
            </a:r>
            <a:endParaRPr sz="2150" dirty="0">
              <a:latin typeface="Trebuchet MS"/>
              <a:cs typeface="Trebuchet MS"/>
            </a:endParaRPr>
          </a:p>
          <a:p>
            <a:pPr marL="941070" marR="1861820" indent="-342900">
              <a:lnSpc>
                <a:spcPct val="100699"/>
              </a:lnSpc>
              <a:spcBef>
                <a:spcPts val="2365"/>
              </a:spcBef>
              <a:buClr>
                <a:srgbClr val="CF3E30"/>
              </a:buClr>
              <a:buSzPct val="160000"/>
              <a:buFont typeface="Arial" panose="020B0604020202020204" pitchFamily="34" charset="0"/>
              <a:buChar char="•"/>
            </a:pPr>
            <a:r>
              <a:rPr sz="2150" dirty="0">
                <a:solidFill>
                  <a:srgbClr val="181818"/>
                </a:solidFill>
                <a:latin typeface="Trebuchet MS"/>
                <a:cs typeface="Trebuchet MS"/>
              </a:rPr>
              <a:t>Do the outplacement services offered resemble the outplacement services provided in previous reductions in force?</a:t>
            </a:r>
            <a:endParaRPr sz="2150" dirty="0">
              <a:latin typeface="Trebuchet MS"/>
              <a:cs typeface="Trebuchet MS"/>
            </a:endParaRPr>
          </a:p>
          <a:p>
            <a:pPr marL="941070" indent="-342900">
              <a:lnSpc>
                <a:spcPct val="100000"/>
              </a:lnSpc>
              <a:spcBef>
                <a:spcPts val="2195"/>
              </a:spcBef>
              <a:buClr>
                <a:srgbClr val="CF3E30"/>
              </a:buClr>
              <a:buSzPct val="160000"/>
              <a:buFont typeface="Arial" panose="020B0604020202020204" pitchFamily="34" charset="0"/>
              <a:buChar char="•"/>
            </a:pPr>
            <a:r>
              <a:rPr sz="2150" dirty="0">
                <a:solidFill>
                  <a:srgbClr val="181818"/>
                </a:solidFill>
                <a:latin typeface="Trebuchet MS"/>
                <a:cs typeface="Trebuchet MS"/>
              </a:rPr>
              <a:t>What must an employee do to qualify for outplacement services?</a:t>
            </a:r>
            <a:endParaRPr sz="2150" dirty="0">
              <a:latin typeface="Trebuchet MS"/>
              <a:cs typeface="Trebuchet MS"/>
            </a:endParaRPr>
          </a:p>
          <a:p>
            <a:pPr marL="1526540" indent="-342900">
              <a:lnSpc>
                <a:spcPct val="100000"/>
              </a:lnSpc>
              <a:spcBef>
                <a:spcPts val="2155"/>
              </a:spcBef>
              <a:buClr>
                <a:srgbClr val="CF3E30"/>
              </a:buClr>
              <a:buSzPct val="160000"/>
              <a:buFont typeface="Arial" panose="020B0604020202020204" pitchFamily="34" charset="0"/>
              <a:buChar char="•"/>
            </a:pPr>
            <a:r>
              <a:rPr sz="2150" dirty="0">
                <a:solidFill>
                  <a:srgbClr val="181818"/>
                </a:solidFill>
                <a:latin typeface="Trebuchet MS"/>
                <a:cs typeface="Trebuchet MS"/>
              </a:rPr>
              <a:t>Sign a release?</a:t>
            </a:r>
            <a:endParaRPr sz="2150" dirty="0">
              <a:latin typeface="Trebuchet MS"/>
              <a:cs typeface="Trebuchet MS"/>
            </a:endParaRPr>
          </a:p>
        </p:txBody>
      </p:sp>
      <p:sp>
        <p:nvSpPr>
          <p:cNvPr id="16" name="object 16">
            <a:extLst>
              <a:ext uri="{FF2B5EF4-FFF2-40B4-BE49-F238E27FC236}">
                <a16:creationId xmlns:a16="http://schemas.microsoft.com/office/drawing/2014/main" id="{2B7D21D3-E371-E65A-9EBC-8EE32C4E1AB2}"/>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07</a:t>
            </a:r>
            <a:endParaRPr sz="2000" dirty="0">
              <a:solidFill>
                <a:schemeClr val="tx1"/>
              </a:solidFill>
              <a:latin typeface="Trebuchet MS"/>
              <a:cs typeface="Trebuchet MS"/>
            </a:endParaRPr>
          </a:p>
        </p:txBody>
      </p:sp>
      <p:sp>
        <p:nvSpPr>
          <p:cNvPr id="2" name="Holder 5">
            <a:extLst>
              <a:ext uri="{FF2B5EF4-FFF2-40B4-BE49-F238E27FC236}">
                <a16:creationId xmlns:a16="http://schemas.microsoft.com/office/drawing/2014/main" id="{299F1317-2CF5-5717-E7D4-7FD2F06F0932}"/>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81818"/>
          </a:solidFill>
        </p:spPr>
        <p:txBody>
          <a:bodyPr wrap="square" lIns="0" tIns="0" rIns="0" bIns="0" rtlCol="0"/>
          <a:lstStyle/>
          <a:p>
            <a:endParaRPr dirty="0"/>
          </a:p>
        </p:txBody>
      </p:sp>
      <p:sp>
        <p:nvSpPr>
          <p:cNvPr id="8" name="object 8"/>
          <p:cNvSpPr txBox="1"/>
          <p:nvPr/>
        </p:nvSpPr>
        <p:spPr>
          <a:xfrm>
            <a:off x="1906846" y="3610059"/>
            <a:ext cx="14405610" cy="5195910"/>
          </a:xfrm>
          <a:prstGeom prst="rect">
            <a:avLst/>
          </a:prstGeom>
        </p:spPr>
        <p:txBody>
          <a:bodyPr vert="horz" wrap="square" lIns="0" tIns="12065" rIns="0" bIns="0" rtlCol="0">
            <a:spAutoFit/>
          </a:bodyPr>
          <a:lstStyle/>
          <a:p>
            <a:pPr marL="355600" marR="5080" indent="-342900">
              <a:lnSpc>
                <a:spcPct val="100699"/>
              </a:lnSpc>
              <a:spcBef>
                <a:spcPts val="95"/>
              </a:spcBef>
              <a:buClr>
                <a:srgbClr val="B0FE8D"/>
              </a:buClr>
              <a:buSzPct val="160000"/>
              <a:buFont typeface="Arial" panose="020B0604020202020204" pitchFamily="34" charset="0"/>
              <a:buChar char="•"/>
            </a:pPr>
            <a:r>
              <a:rPr sz="2150" b="1" dirty="0">
                <a:solidFill>
                  <a:srgbClr val="FFFFFF"/>
                </a:solidFill>
                <a:latin typeface="Trebuchet MS"/>
                <a:cs typeface="Trebuchet MS"/>
              </a:rPr>
              <a:t>Assumption: </a:t>
            </a:r>
            <a:r>
              <a:rPr sz="2150" dirty="0">
                <a:solidFill>
                  <a:srgbClr val="FFFFFF"/>
                </a:solidFill>
                <a:latin typeface="Trebuchet MS"/>
                <a:cs typeface="Trebuchet MS"/>
              </a:rPr>
              <a:t>There is a need to develop transition incentives to motivate employees who are needed temporarily during transition, but not permanently.</a:t>
            </a:r>
            <a:endParaRPr sz="2150" dirty="0">
              <a:latin typeface="Trebuchet MS"/>
              <a:cs typeface="Trebuchet MS"/>
            </a:endParaRPr>
          </a:p>
          <a:p>
            <a:pPr marL="342900" indent="-342900">
              <a:lnSpc>
                <a:spcPct val="100000"/>
              </a:lnSpc>
              <a:spcBef>
                <a:spcPts val="900"/>
              </a:spcBef>
              <a:buClr>
                <a:srgbClr val="B0FE8D"/>
              </a:buClr>
              <a:buSzPct val="160000"/>
              <a:buFont typeface="Arial" panose="020B0604020202020204" pitchFamily="34" charset="0"/>
              <a:buChar char="•"/>
            </a:pPr>
            <a:endParaRPr sz="2150" dirty="0">
              <a:latin typeface="Trebuchet MS"/>
              <a:cs typeface="Trebuchet MS"/>
            </a:endParaRPr>
          </a:p>
          <a:p>
            <a:pPr marL="355600" marR="297180" indent="-342900">
              <a:lnSpc>
                <a:spcPct val="100699"/>
              </a:lnSpc>
              <a:spcBef>
                <a:spcPts val="5"/>
              </a:spcBef>
              <a:buClr>
                <a:srgbClr val="B0FE8D"/>
              </a:buClr>
              <a:buSzPct val="160000"/>
              <a:buFont typeface="Arial" panose="020B0604020202020204" pitchFamily="34" charset="0"/>
              <a:buChar char="•"/>
            </a:pPr>
            <a:r>
              <a:rPr sz="2150" b="1" dirty="0">
                <a:solidFill>
                  <a:srgbClr val="FFFFFF"/>
                </a:solidFill>
                <a:latin typeface="Trebuchet MS"/>
                <a:cs typeface="Trebuchet MS"/>
              </a:rPr>
              <a:t>Assumption: </a:t>
            </a:r>
            <a:r>
              <a:rPr sz="2150" dirty="0">
                <a:solidFill>
                  <a:srgbClr val="FFFFFF"/>
                </a:solidFill>
                <a:latin typeface="Trebuchet MS"/>
                <a:cs typeface="Trebuchet MS"/>
              </a:rPr>
              <a:t>In addition to their current salary and benefits, these select employees would receive a bonus for staying in their job and performing at a certain level through a specified period of time or until completion of certain business milestones.</a:t>
            </a:r>
            <a:endParaRPr sz="2150" dirty="0">
              <a:latin typeface="Trebuchet MS"/>
              <a:cs typeface="Trebuchet MS"/>
            </a:endParaRPr>
          </a:p>
          <a:p>
            <a:pPr>
              <a:lnSpc>
                <a:spcPct val="100000"/>
              </a:lnSpc>
              <a:spcBef>
                <a:spcPts val="1125"/>
              </a:spcBef>
            </a:pPr>
            <a:endParaRPr sz="2150" dirty="0">
              <a:latin typeface="Trebuchet MS"/>
              <a:cs typeface="Trebuchet MS"/>
            </a:endParaRPr>
          </a:p>
          <a:p>
            <a:pPr marL="90805">
              <a:lnSpc>
                <a:spcPct val="100000"/>
              </a:lnSpc>
            </a:pPr>
            <a:r>
              <a:rPr sz="2150" b="1" dirty="0">
                <a:solidFill>
                  <a:srgbClr val="FFFFFF"/>
                </a:solidFill>
                <a:latin typeface="Trebuchet MS"/>
                <a:cs typeface="Trebuchet MS"/>
              </a:rPr>
              <a:t>Questions:</a:t>
            </a:r>
            <a:endParaRPr sz="2150" dirty="0">
              <a:latin typeface="Trebuchet MS"/>
              <a:cs typeface="Trebuchet MS"/>
            </a:endParaRPr>
          </a:p>
          <a:p>
            <a:pPr marL="342900" indent="-342900">
              <a:lnSpc>
                <a:spcPct val="100000"/>
              </a:lnSpc>
              <a:spcBef>
                <a:spcPts val="245"/>
              </a:spcBef>
              <a:buClr>
                <a:srgbClr val="B0FE8D"/>
              </a:buClr>
              <a:buSzPct val="160000"/>
              <a:buFont typeface="Arial" panose="020B0604020202020204" pitchFamily="34" charset="0"/>
              <a:buChar char="•"/>
            </a:pPr>
            <a:endParaRPr sz="2150" dirty="0">
              <a:latin typeface="Trebuchet MS"/>
              <a:cs typeface="Trebuchet MS"/>
            </a:endParaRPr>
          </a:p>
          <a:p>
            <a:pPr marL="1019175" indent="-342900">
              <a:lnSpc>
                <a:spcPct val="100000"/>
              </a:lnSpc>
              <a:buClr>
                <a:srgbClr val="B0FE8D"/>
              </a:buClr>
              <a:buSzPct val="160000"/>
              <a:buFont typeface="Arial" panose="020B0604020202020204" pitchFamily="34" charset="0"/>
              <a:buChar char="•"/>
            </a:pPr>
            <a:r>
              <a:rPr sz="2150" dirty="0">
                <a:solidFill>
                  <a:srgbClr val="FFFFFF"/>
                </a:solidFill>
                <a:latin typeface="Trebuchet MS"/>
                <a:cs typeface="Trebuchet MS"/>
              </a:rPr>
              <a:t>Who is in the best position to identify these select employees?</a:t>
            </a:r>
            <a:endParaRPr sz="2150" dirty="0">
              <a:latin typeface="Trebuchet MS"/>
              <a:cs typeface="Trebuchet MS"/>
            </a:endParaRPr>
          </a:p>
          <a:p>
            <a:pPr marL="1019175" marR="4063365" indent="-342900">
              <a:lnSpc>
                <a:spcPct val="100699"/>
              </a:lnSpc>
              <a:spcBef>
                <a:spcPts val="2100"/>
              </a:spcBef>
              <a:buClr>
                <a:srgbClr val="B0FE8D"/>
              </a:buClr>
              <a:buSzPct val="160000"/>
              <a:buFont typeface="Arial" panose="020B0604020202020204" pitchFamily="34" charset="0"/>
              <a:buChar char="•"/>
            </a:pPr>
            <a:r>
              <a:rPr sz="2150" dirty="0">
                <a:solidFill>
                  <a:srgbClr val="FFFFFF"/>
                </a:solidFill>
                <a:latin typeface="Trebuchet MS"/>
                <a:cs typeface="Trebuchet MS"/>
              </a:rPr>
              <a:t>What kind of analysis needs to be done to determine if transition incentives are required for these select individuals?</a:t>
            </a:r>
            <a:endParaRPr sz="2150" dirty="0">
              <a:latin typeface="Trebuchet MS"/>
              <a:cs typeface="Trebuchet MS"/>
            </a:endParaRPr>
          </a:p>
          <a:p>
            <a:pPr marL="1019175" indent="-342900">
              <a:lnSpc>
                <a:spcPct val="100000"/>
              </a:lnSpc>
              <a:spcBef>
                <a:spcPts val="2385"/>
              </a:spcBef>
              <a:buClr>
                <a:srgbClr val="B0FE8D"/>
              </a:buClr>
              <a:buSzPct val="160000"/>
              <a:buFont typeface="Arial" panose="020B0604020202020204" pitchFamily="34" charset="0"/>
              <a:buChar char="•"/>
            </a:pPr>
            <a:r>
              <a:rPr sz="2150" dirty="0">
                <a:solidFill>
                  <a:srgbClr val="FFFFFF"/>
                </a:solidFill>
                <a:latin typeface="Trebuchet MS"/>
                <a:cs typeface="Trebuchet MS"/>
              </a:rPr>
              <a:t>Who can best design these incentives?</a:t>
            </a:r>
            <a:endParaRPr sz="2150" dirty="0">
              <a:latin typeface="Trebuchet MS"/>
              <a:cs typeface="Trebuchet MS"/>
            </a:endParaRPr>
          </a:p>
        </p:txBody>
      </p:sp>
      <p:sp>
        <p:nvSpPr>
          <p:cNvPr id="10" name="object 10"/>
          <p:cNvSpPr txBox="1">
            <a:spLocks noGrp="1"/>
          </p:cNvSpPr>
          <p:nvPr>
            <p:ph type="title"/>
          </p:nvPr>
        </p:nvSpPr>
        <p:spPr>
          <a:xfrm>
            <a:off x="1190163" y="733407"/>
            <a:ext cx="3613150" cy="1533525"/>
          </a:xfrm>
          <a:prstGeom prst="rect">
            <a:avLst/>
          </a:prstGeom>
        </p:spPr>
        <p:txBody>
          <a:bodyPr vert="horz" wrap="square" lIns="0" tIns="12065" rIns="0" bIns="0" rtlCol="0">
            <a:spAutoFit/>
          </a:bodyPr>
          <a:lstStyle/>
          <a:p>
            <a:pPr marL="12700" marR="5080">
              <a:lnSpc>
                <a:spcPct val="100000"/>
              </a:lnSpc>
              <a:spcBef>
                <a:spcPts val="95"/>
              </a:spcBef>
            </a:pPr>
            <a:r>
              <a:rPr dirty="0"/>
              <a:t>TRANSITION INCENTIVES</a:t>
            </a:r>
          </a:p>
        </p:txBody>
      </p:sp>
      <p:sp>
        <p:nvSpPr>
          <p:cNvPr id="11" name="object 11"/>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B0FE8D">
              <a:alpha val="9999"/>
            </a:srgbClr>
          </a:solidFill>
        </p:spPr>
        <p:txBody>
          <a:bodyPr wrap="square" lIns="0" tIns="0" rIns="0" bIns="0" rtlCol="0"/>
          <a:lstStyle/>
          <a:p>
            <a:endParaRPr dirty="0"/>
          </a:p>
        </p:txBody>
      </p:sp>
      <p:sp>
        <p:nvSpPr>
          <p:cNvPr id="12" name="object 16">
            <a:extLst>
              <a:ext uri="{FF2B5EF4-FFF2-40B4-BE49-F238E27FC236}">
                <a16:creationId xmlns:a16="http://schemas.microsoft.com/office/drawing/2014/main" id="{D0D70786-46F4-4757-014D-BC8347187F87}"/>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bg1"/>
                </a:solidFill>
                <a:latin typeface="Trebuchet MS"/>
                <a:cs typeface="Trebuchet MS"/>
              </a:rPr>
              <a:t>08</a:t>
            </a:r>
            <a:endParaRPr sz="2000" dirty="0">
              <a:solidFill>
                <a:schemeClr val="bg1"/>
              </a:solidFill>
              <a:latin typeface="Trebuchet MS"/>
              <a:cs typeface="Trebuchet MS"/>
            </a:endParaRPr>
          </a:p>
        </p:txBody>
      </p:sp>
      <p:sp>
        <p:nvSpPr>
          <p:cNvPr id="3" name="Holder 5">
            <a:extLst>
              <a:ext uri="{FF2B5EF4-FFF2-40B4-BE49-F238E27FC236}">
                <a16:creationId xmlns:a16="http://schemas.microsoft.com/office/drawing/2014/main" id="{10D20EA7-3254-5FFF-E261-579ED04B898F}"/>
              </a:ext>
            </a:extLst>
          </p:cNvPr>
          <p:cNvSpPr txBox="1">
            <a:spLocks/>
          </p:cNvSpPr>
          <p:nvPr/>
        </p:nvSpPr>
        <p:spPr>
          <a:xfrm>
            <a:off x="611548" y="10659612"/>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bg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0FE8D"/>
          </a:solidFill>
        </p:spPr>
        <p:txBody>
          <a:bodyPr wrap="square" lIns="0" tIns="0" rIns="0" bIns="0" rtlCol="0"/>
          <a:lstStyle/>
          <a:p>
            <a:endParaRPr dirty="0"/>
          </a:p>
        </p:txBody>
      </p:sp>
      <p:sp>
        <p:nvSpPr>
          <p:cNvPr id="7" name="object 7"/>
          <p:cNvSpPr txBox="1">
            <a:spLocks noGrp="1"/>
          </p:cNvSpPr>
          <p:nvPr>
            <p:ph type="title"/>
          </p:nvPr>
        </p:nvSpPr>
        <p:spPr>
          <a:xfrm>
            <a:off x="1190163" y="1046203"/>
            <a:ext cx="5819775" cy="2287270"/>
          </a:xfrm>
          <a:prstGeom prst="rect">
            <a:avLst/>
          </a:prstGeom>
        </p:spPr>
        <p:txBody>
          <a:bodyPr vert="horz" wrap="square" lIns="0" tIns="12065" rIns="0" bIns="0" rtlCol="0">
            <a:spAutoFit/>
          </a:bodyPr>
          <a:lstStyle/>
          <a:p>
            <a:pPr marL="12700" marR="5080">
              <a:lnSpc>
                <a:spcPct val="100000"/>
              </a:lnSpc>
              <a:spcBef>
                <a:spcPts val="95"/>
              </a:spcBef>
            </a:pPr>
            <a:r>
              <a:rPr dirty="0">
                <a:solidFill>
                  <a:srgbClr val="181818"/>
                </a:solidFill>
              </a:rPr>
              <a:t>POST-CLOSE INCENTIVES LINKED TO SYNERGIES</a:t>
            </a:r>
          </a:p>
        </p:txBody>
      </p:sp>
      <p:sp>
        <p:nvSpPr>
          <p:cNvPr id="8" name="object 8"/>
          <p:cNvSpPr/>
          <p:nvPr/>
        </p:nvSpPr>
        <p:spPr>
          <a:xfrm>
            <a:off x="16619690" y="6987698"/>
            <a:ext cx="3484879" cy="4321175"/>
          </a:xfrm>
          <a:custGeom>
            <a:avLst/>
            <a:gdLst/>
            <a:ahLst/>
            <a:cxnLst/>
            <a:rect l="l" t="t" r="r" b="b"/>
            <a:pathLst>
              <a:path w="3484880" h="4321175">
                <a:moveTo>
                  <a:pt x="1393380" y="4320857"/>
                </a:moveTo>
                <a:lnTo>
                  <a:pt x="1072146" y="2520975"/>
                </a:lnTo>
                <a:lnTo>
                  <a:pt x="1110411" y="2488806"/>
                </a:lnTo>
                <a:lnTo>
                  <a:pt x="1145908" y="2453678"/>
                </a:lnTo>
                <a:lnTo>
                  <a:pt x="1178483" y="2415768"/>
                </a:lnTo>
                <a:lnTo>
                  <a:pt x="1207922" y="2375281"/>
                </a:lnTo>
                <a:lnTo>
                  <a:pt x="1234059" y="2332380"/>
                </a:lnTo>
                <a:lnTo>
                  <a:pt x="1256677" y="2287282"/>
                </a:lnTo>
                <a:lnTo>
                  <a:pt x="1275613" y="2240153"/>
                </a:lnTo>
                <a:lnTo>
                  <a:pt x="1290662" y="2191194"/>
                </a:lnTo>
                <a:lnTo>
                  <a:pt x="1301648" y="2140597"/>
                </a:lnTo>
                <a:lnTo>
                  <a:pt x="1308379" y="2088527"/>
                </a:lnTo>
                <a:lnTo>
                  <a:pt x="1310665" y="2035200"/>
                </a:lnTo>
                <a:lnTo>
                  <a:pt x="1308823" y="1987207"/>
                </a:lnTo>
                <a:lnTo>
                  <a:pt x="1303362" y="1940242"/>
                </a:lnTo>
                <a:lnTo>
                  <a:pt x="1294447" y="1894420"/>
                </a:lnTo>
                <a:lnTo>
                  <a:pt x="1282204" y="1849869"/>
                </a:lnTo>
                <a:lnTo>
                  <a:pt x="1266761" y="1806752"/>
                </a:lnTo>
                <a:lnTo>
                  <a:pt x="1248257" y="1765185"/>
                </a:lnTo>
                <a:lnTo>
                  <a:pt x="1226845" y="1725307"/>
                </a:lnTo>
                <a:lnTo>
                  <a:pt x="1202639" y="1687258"/>
                </a:lnTo>
                <a:lnTo>
                  <a:pt x="1175778" y="1651177"/>
                </a:lnTo>
                <a:lnTo>
                  <a:pt x="1146416" y="1617205"/>
                </a:lnTo>
                <a:lnTo>
                  <a:pt x="1114679" y="1585468"/>
                </a:lnTo>
                <a:lnTo>
                  <a:pt x="1080706" y="1556105"/>
                </a:lnTo>
                <a:lnTo>
                  <a:pt x="1044625" y="1529245"/>
                </a:lnTo>
                <a:lnTo>
                  <a:pt x="1006576" y="1505038"/>
                </a:lnTo>
                <a:lnTo>
                  <a:pt x="966711" y="1483614"/>
                </a:lnTo>
                <a:lnTo>
                  <a:pt x="925144" y="1465122"/>
                </a:lnTo>
                <a:lnTo>
                  <a:pt x="882015" y="1449679"/>
                </a:lnTo>
                <a:lnTo>
                  <a:pt x="837476" y="1437424"/>
                </a:lnTo>
                <a:lnTo>
                  <a:pt x="791654" y="1428508"/>
                </a:lnTo>
                <a:lnTo>
                  <a:pt x="744677" y="1423060"/>
                </a:lnTo>
                <a:lnTo>
                  <a:pt x="696696" y="1421218"/>
                </a:lnTo>
                <a:lnTo>
                  <a:pt x="648716" y="1423060"/>
                </a:lnTo>
                <a:lnTo>
                  <a:pt x="601738" y="1428508"/>
                </a:lnTo>
                <a:lnTo>
                  <a:pt x="555917" y="1437424"/>
                </a:lnTo>
                <a:lnTo>
                  <a:pt x="511378" y="1449679"/>
                </a:lnTo>
                <a:lnTo>
                  <a:pt x="468249" y="1465122"/>
                </a:lnTo>
                <a:lnTo>
                  <a:pt x="426681" y="1483614"/>
                </a:lnTo>
                <a:lnTo>
                  <a:pt x="386803" y="1505038"/>
                </a:lnTo>
                <a:lnTo>
                  <a:pt x="348767" y="1529245"/>
                </a:lnTo>
                <a:lnTo>
                  <a:pt x="312686" y="1556105"/>
                </a:lnTo>
                <a:lnTo>
                  <a:pt x="278701" y="1585468"/>
                </a:lnTo>
                <a:lnTo>
                  <a:pt x="246964" y="1617205"/>
                </a:lnTo>
                <a:lnTo>
                  <a:pt x="217601" y="1651177"/>
                </a:lnTo>
                <a:lnTo>
                  <a:pt x="190741" y="1687258"/>
                </a:lnTo>
                <a:lnTo>
                  <a:pt x="166547" y="1725307"/>
                </a:lnTo>
                <a:lnTo>
                  <a:pt x="145122" y="1765185"/>
                </a:lnTo>
                <a:lnTo>
                  <a:pt x="126619" y="1806752"/>
                </a:lnTo>
                <a:lnTo>
                  <a:pt x="111175" y="1849869"/>
                </a:lnTo>
                <a:lnTo>
                  <a:pt x="98933" y="1894420"/>
                </a:lnTo>
                <a:lnTo>
                  <a:pt x="90017" y="1940242"/>
                </a:lnTo>
                <a:lnTo>
                  <a:pt x="84556" y="1987207"/>
                </a:lnTo>
                <a:lnTo>
                  <a:pt x="82715" y="2035200"/>
                </a:lnTo>
                <a:lnTo>
                  <a:pt x="84874" y="2087092"/>
                </a:lnTo>
                <a:lnTo>
                  <a:pt x="91249" y="2137791"/>
                </a:lnTo>
                <a:lnTo>
                  <a:pt x="101663" y="2187117"/>
                </a:lnTo>
                <a:lnTo>
                  <a:pt x="115938" y="2234908"/>
                </a:lnTo>
                <a:lnTo>
                  <a:pt x="133896" y="2280970"/>
                </a:lnTo>
                <a:lnTo>
                  <a:pt x="155384" y="2325154"/>
                </a:lnTo>
                <a:lnTo>
                  <a:pt x="180213" y="2367267"/>
                </a:lnTo>
                <a:lnTo>
                  <a:pt x="208203" y="2407145"/>
                </a:lnTo>
                <a:lnTo>
                  <a:pt x="239204" y="2444623"/>
                </a:lnTo>
                <a:lnTo>
                  <a:pt x="273024" y="2479510"/>
                </a:lnTo>
                <a:lnTo>
                  <a:pt x="309486" y="2511641"/>
                </a:lnTo>
                <a:lnTo>
                  <a:pt x="348437" y="2540851"/>
                </a:lnTo>
                <a:lnTo>
                  <a:pt x="0" y="4320857"/>
                </a:lnTo>
                <a:lnTo>
                  <a:pt x="1393380" y="4320857"/>
                </a:lnTo>
                <a:close/>
              </a:path>
              <a:path w="3484880" h="4321175">
                <a:moveTo>
                  <a:pt x="3484410" y="4320857"/>
                </a:moveTo>
                <a:lnTo>
                  <a:pt x="3005721" y="1638782"/>
                </a:lnTo>
                <a:lnTo>
                  <a:pt x="3043072" y="1608289"/>
                </a:lnTo>
                <a:lnTo>
                  <a:pt x="3078734" y="1575904"/>
                </a:lnTo>
                <a:lnTo>
                  <a:pt x="3112655" y="1541691"/>
                </a:lnTo>
                <a:lnTo>
                  <a:pt x="3144736" y="1505750"/>
                </a:lnTo>
                <a:lnTo>
                  <a:pt x="3174923" y="1468158"/>
                </a:lnTo>
                <a:lnTo>
                  <a:pt x="3203143" y="1428965"/>
                </a:lnTo>
                <a:lnTo>
                  <a:pt x="3229292" y="1388262"/>
                </a:lnTo>
                <a:lnTo>
                  <a:pt x="3253321" y="1346136"/>
                </a:lnTo>
                <a:lnTo>
                  <a:pt x="3275139" y="1302639"/>
                </a:lnTo>
                <a:lnTo>
                  <a:pt x="3294672" y="1257871"/>
                </a:lnTo>
                <a:lnTo>
                  <a:pt x="3311855" y="1211884"/>
                </a:lnTo>
                <a:lnTo>
                  <a:pt x="3326600" y="1164767"/>
                </a:lnTo>
                <a:lnTo>
                  <a:pt x="3338842" y="1116609"/>
                </a:lnTo>
                <a:lnTo>
                  <a:pt x="3348482" y="1067460"/>
                </a:lnTo>
                <a:lnTo>
                  <a:pt x="3355467" y="1017409"/>
                </a:lnTo>
                <a:lnTo>
                  <a:pt x="3359721" y="966533"/>
                </a:lnTo>
                <a:lnTo>
                  <a:pt x="3361156" y="914908"/>
                </a:lnTo>
                <a:lnTo>
                  <a:pt x="3359886" y="866317"/>
                </a:lnTo>
                <a:lnTo>
                  <a:pt x="3356114" y="818388"/>
                </a:lnTo>
                <a:lnTo>
                  <a:pt x="3349929" y="771182"/>
                </a:lnTo>
                <a:lnTo>
                  <a:pt x="3341370" y="724763"/>
                </a:lnTo>
                <a:lnTo>
                  <a:pt x="3330498" y="679196"/>
                </a:lnTo>
                <a:lnTo>
                  <a:pt x="3317392" y="634542"/>
                </a:lnTo>
                <a:lnTo>
                  <a:pt x="3302114" y="590854"/>
                </a:lnTo>
                <a:lnTo>
                  <a:pt x="3284715" y="548220"/>
                </a:lnTo>
                <a:lnTo>
                  <a:pt x="3265259" y="506691"/>
                </a:lnTo>
                <a:lnTo>
                  <a:pt x="3243821" y="466318"/>
                </a:lnTo>
                <a:lnTo>
                  <a:pt x="3220453" y="427177"/>
                </a:lnTo>
                <a:lnTo>
                  <a:pt x="3195231" y="389331"/>
                </a:lnTo>
                <a:lnTo>
                  <a:pt x="3168205" y="352844"/>
                </a:lnTo>
                <a:lnTo>
                  <a:pt x="3139440" y="317779"/>
                </a:lnTo>
                <a:lnTo>
                  <a:pt x="3109010" y="284187"/>
                </a:lnTo>
                <a:lnTo>
                  <a:pt x="3076968" y="252145"/>
                </a:lnTo>
                <a:lnTo>
                  <a:pt x="3043377" y="221716"/>
                </a:lnTo>
                <a:lnTo>
                  <a:pt x="3008312" y="192951"/>
                </a:lnTo>
                <a:lnTo>
                  <a:pt x="2971812" y="165925"/>
                </a:lnTo>
                <a:lnTo>
                  <a:pt x="2933966" y="140703"/>
                </a:lnTo>
                <a:lnTo>
                  <a:pt x="2894838" y="117335"/>
                </a:lnTo>
                <a:lnTo>
                  <a:pt x="2854464" y="95897"/>
                </a:lnTo>
                <a:lnTo>
                  <a:pt x="2812935" y="76441"/>
                </a:lnTo>
                <a:lnTo>
                  <a:pt x="2770289" y="59042"/>
                </a:lnTo>
                <a:lnTo>
                  <a:pt x="2726613" y="43751"/>
                </a:lnTo>
                <a:lnTo>
                  <a:pt x="2681960" y="30645"/>
                </a:lnTo>
                <a:lnTo>
                  <a:pt x="2636393" y="19786"/>
                </a:lnTo>
                <a:lnTo>
                  <a:pt x="2589974" y="11226"/>
                </a:lnTo>
                <a:lnTo>
                  <a:pt x="2542768" y="5029"/>
                </a:lnTo>
                <a:lnTo>
                  <a:pt x="2494838" y="1270"/>
                </a:lnTo>
                <a:lnTo>
                  <a:pt x="2446248" y="0"/>
                </a:lnTo>
                <a:lnTo>
                  <a:pt x="2397658" y="1270"/>
                </a:lnTo>
                <a:lnTo>
                  <a:pt x="2349728" y="5029"/>
                </a:lnTo>
                <a:lnTo>
                  <a:pt x="2302522" y="11226"/>
                </a:lnTo>
                <a:lnTo>
                  <a:pt x="2256104" y="19786"/>
                </a:lnTo>
                <a:lnTo>
                  <a:pt x="2210536" y="30645"/>
                </a:lnTo>
                <a:lnTo>
                  <a:pt x="2165883" y="43751"/>
                </a:lnTo>
                <a:lnTo>
                  <a:pt x="2122208" y="59042"/>
                </a:lnTo>
                <a:lnTo>
                  <a:pt x="2079574" y="76441"/>
                </a:lnTo>
                <a:lnTo>
                  <a:pt x="2038032" y="95897"/>
                </a:lnTo>
                <a:lnTo>
                  <a:pt x="1997659" y="117335"/>
                </a:lnTo>
                <a:lnTo>
                  <a:pt x="1958530" y="140703"/>
                </a:lnTo>
                <a:lnTo>
                  <a:pt x="1920684" y="165925"/>
                </a:lnTo>
                <a:lnTo>
                  <a:pt x="1884184" y="192951"/>
                </a:lnTo>
                <a:lnTo>
                  <a:pt x="1849120" y="221716"/>
                </a:lnTo>
                <a:lnTo>
                  <a:pt x="1815528" y="252145"/>
                </a:lnTo>
                <a:lnTo>
                  <a:pt x="1783486" y="284187"/>
                </a:lnTo>
                <a:lnTo>
                  <a:pt x="1753057" y="317779"/>
                </a:lnTo>
                <a:lnTo>
                  <a:pt x="1724291" y="352844"/>
                </a:lnTo>
                <a:lnTo>
                  <a:pt x="1697266" y="389331"/>
                </a:lnTo>
                <a:lnTo>
                  <a:pt x="1672043" y="427177"/>
                </a:lnTo>
                <a:lnTo>
                  <a:pt x="1648675" y="466318"/>
                </a:lnTo>
                <a:lnTo>
                  <a:pt x="1627238" y="506691"/>
                </a:lnTo>
                <a:lnTo>
                  <a:pt x="1607781" y="548220"/>
                </a:lnTo>
                <a:lnTo>
                  <a:pt x="1590382" y="590854"/>
                </a:lnTo>
                <a:lnTo>
                  <a:pt x="1575104" y="634542"/>
                </a:lnTo>
                <a:lnTo>
                  <a:pt x="1561998" y="679196"/>
                </a:lnTo>
                <a:lnTo>
                  <a:pt x="1551127" y="724763"/>
                </a:lnTo>
                <a:lnTo>
                  <a:pt x="1542567" y="771182"/>
                </a:lnTo>
                <a:lnTo>
                  <a:pt x="1536369" y="818388"/>
                </a:lnTo>
                <a:lnTo>
                  <a:pt x="1532610" y="866317"/>
                </a:lnTo>
                <a:lnTo>
                  <a:pt x="1531340" y="914908"/>
                </a:lnTo>
                <a:lnTo>
                  <a:pt x="1532775" y="966647"/>
                </a:lnTo>
                <a:lnTo>
                  <a:pt x="1537042" y="1017638"/>
                </a:lnTo>
                <a:lnTo>
                  <a:pt x="1544066" y="1067790"/>
                </a:lnTo>
                <a:lnTo>
                  <a:pt x="1553756" y="1117041"/>
                </a:lnTo>
                <a:lnTo>
                  <a:pt x="1566037" y="1165301"/>
                </a:lnTo>
                <a:lnTo>
                  <a:pt x="1580845" y="1212507"/>
                </a:lnTo>
                <a:lnTo>
                  <a:pt x="1598104" y="1258570"/>
                </a:lnTo>
                <a:lnTo>
                  <a:pt x="1617713" y="1303426"/>
                </a:lnTo>
                <a:lnTo>
                  <a:pt x="1639633" y="1346987"/>
                </a:lnTo>
                <a:lnTo>
                  <a:pt x="1663750" y="1389176"/>
                </a:lnTo>
                <a:lnTo>
                  <a:pt x="1690014" y="1429931"/>
                </a:lnTo>
                <a:lnTo>
                  <a:pt x="1718348" y="1469174"/>
                </a:lnTo>
                <a:lnTo>
                  <a:pt x="1748650" y="1506804"/>
                </a:lnTo>
                <a:lnTo>
                  <a:pt x="1780870" y="1542783"/>
                </a:lnTo>
                <a:lnTo>
                  <a:pt x="1814918" y="1576997"/>
                </a:lnTo>
                <a:lnTo>
                  <a:pt x="1850732" y="1609394"/>
                </a:lnTo>
                <a:lnTo>
                  <a:pt x="1888210" y="1639887"/>
                </a:lnTo>
                <a:lnTo>
                  <a:pt x="1927301" y="1668411"/>
                </a:lnTo>
                <a:lnTo>
                  <a:pt x="1408099" y="4320857"/>
                </a:lnTo>
                <a:lnTo>
                  <a:pt x="3484410" y="4320857"/>
                </a:lnTo>
                <a:close/>
              </a:path>
            </a:pathLst>
          </a:custGeom>
          <a:solidFill>
            <a:srgbClr val="181818">
              <a:alpha val="9999"/>
            </a:srgbClr>
          </a:solidFill>
        </p:spPr>
        <p:txBody>
          <a:bodyPr wrap="square" lIns="0" tIns="0" rIns="0" bIns="0" rtlCol="0"/>
          <a:lstStyle/>
          <a:p>
            <a:endParaRPr dirty="0"/>
          </a:p>
        </p:txBody>
      </p:sp>
      <p:sp>
        <p:nvSpPr>
          <p:cNvPr id="9" name="object 9"/>
          <p:cNvSpPr txBox="1"/>
          <p:nvPr/>
        </p:nvSpPr>
        <p:spPr>
          <a:xfrm>
            <a:off x="1906846" y="4637094"/>
            <a:ext cx="11117004" cy="3202800"/>
          </a:xfrm>
          <a:prstGeom prst="rect">
            <a:avLst/>
          </a:prstGeom>
        </p:spPr>
        <p:txBody>
          <a:bodyPr vert="horz" wrap="square" lIns="0" tIns="14605" rIns="0" bIns="0" rtlCol="0">
            <a:spAutoFit/>
          </a:bodyPr>
          <a:lstStyle/>
          <a:p>
            <a:pPr marL="355600" indent="-342900">
              <a:lnSpc>
                <a:spcPct val="100000"/>
              </a:lnSpc>
              <a:spcBef>
                <a:spcPts val="115"/>
              </a:spcBef>
              <a:buSzPct val="160000"/>
              <a:buFont typeface="Arial" panose="020B0604020202020204" pitchFamily="34" charset="0"/>
              <a:buChar char="•"/>
            </a:pPr>
            <a:r>
              <a:rPr sz="2150" b="1" dirty="0">
                <a:solidFill>
                  <a:srgbClr val="181818"/>
                </a:solidFill>
                <a:latin typeface="Trebuchet MS"/>
                <a:cs typeface="Trebuchet MS"/>
              </a:rPr>
              <a:t>Concept: </a:t>
            </a:r>
            <a:r>
              <a:rPr sz="2150" dirty="0">
                <a:solidFill>
                  <a:srgbClr val="181818"/>
                </a:solidFill>
                <a:latin typeface="Trebuchet MS"/>
                <a:cs typeface="Trebuchet MS"/>
              </a:rPr>
              <a:t>Is a good idea to consider designing an incentive to motivate the</a:t>
            </a:r>
            <a:r>
              <a:rPr lang="en-US" sz="2150" dirty="0">
                <a:solidFill>
                  <a:srgbClr val="181818"/>
                </a:solidFill>
                <a:latin typeface="Trebuchet MS"/>
                <a:cs typeface="Trebuchet MS"/>
              </a:rPr>
              <a:t> </a:t>
            </a:r>
            <a:r>
              <a:rPr sz="2150" dirty="0">
                <a:solidFill>
                  <a:srgbClr val="181818"/>
                </a:solidFill>
                <a:latin typeface="Trebuchet MS"/>
                <a:cs typeface="Trebuchet MS"/>
              </a:rPr>
              <a:t>realization of synergy targets post-Close</a:t>
            </a:r>
            <a:endParaRPr sz="2150" dirty="0">
              <a:latin typeface="Trebuchet MS"/>
              <a:cs typeface="Trebuchet MS"/>
            </a:endParaRPr>
          </a:p>
          <a:p>
            <a:pPr marL="342900" indent="-342900">
              <a:lnSpc>
                <a:spcPct val="100000"/>
              </a:lnSpc>
              <a:spcBef>
                <a:spcPts val="2450"/>
              </a:spcBef>
              <a:buSzPct val="160000"/>
              <a:buFont typeface="Arial" panose="020B0604020202020204" pitchFamily="34" charset="0"/>
              <a:buChar char="•"/>
            </a:pPr>
            <a:endParaRPr sz="2150" dirty="0">
              <a:latin typeface="Trebuchet MS"/>
              <a:cs typeface="Trebuchet MS"/>
            </a:endParaRPr>
          </a:p>
          <a:p>
            <a:pPr marL="355600" indent="-342900">
              <a:lnSpc>
                <a:spcPct val="100000"/>
              </a:lnSpc>
              <a:buSzPct val="160000"/>
              <a:buFont typeface="Arial" panose="020B0604020202020204" pitchFamily="34" charset="0"/>
              <a:buChar char="•"/>
            </a:pPr>
            <a:r>
              <a:rPr sz="2150" b="1" dirty="0">
                <a:solidFill>
                  <a:srgbClr val="181818"/>
                </a:solidFill>
                <a:latin typeface="Trebuchet MS"/>
                <a:cs typeface="Trebuchet MS"/>
              </a:rPr>
              <a:t>Questions:</a:t>
            </a:r>
            <a:endParaRPr sz="2150" dirty="0">
              <a:latin typeface="Trebuchet MS"/>
              <a:cs typeface="Trebuchet MS"/>
            </a:endParaRPr>
          </a:p>
          <a:p>
            <a:pPr marL="941070" marR="588010" indent="-342900">
              <a:spcBef>
                <a:spcPts val="1335"/>
              </a:spcBef>
              <a:buSzPct val="160000"/>
              <a:buFont typeface="Arial" panose="020B0604020202020204" pitchFamily="34" charset="0"/>
              <a:buChar char="•"/>
            </a:pPr>
            <a:r>
              <a:rPr sz="2150" dirty="0">
                <a:solidFill>
                  <a:srgbClr val="181818"/>
                </a:solidFill>
                <a:latin typeface="Trebuchet MS"/>
                <a:cs typeface="Trebuchet MS"/>
              </a:rPr>
              <a:t>What recommendations have been made from </a:t>
            </a:r>
            <a:r>
              <a:rPr lang="en-US" sz="2150" dirty="0">
                <a:solidFill>
                  <a:srgbClr val="181818"/>
                </a:solidFill>
                <a:latin typeface="Trebuchet MS"/>
                <a:cs typeface="Trebuchet MS"/>
              </a:rPr>
              <a:t>the consulting firm</a:t>
            </a:r>
            <a:r>
              <a:rPr sz="2150" dirty="0">
                <a:solidFill>
                  <a:srgbClr val="181818"/>
                </a:solidFill>
                <a:latin typeface="Trebuchet MS"/>
                <a:cs typeface="Trebuchet MS"/>
              </a:rPr>
              <a:t>?</a:t>
            </a:r>
            <a:endParaRPr lang="en-US" sz="2150" dirty="0">
              <a:solidFill>
                <a:srgbClr val="181818"/>
              </a:solidFill>
              <a:latin typeface="Trebuchet MS"/>
              <a:cs typeface="Trebuchet MS"/>
            </a:endParaRPr>
          </a:p>
          <a:p>
            <a:pPr marL="941070" marR="588010" indent="-342900">
              <a:spcBef>
                <a:spcPts val="1335"/>
              </a:spcBef>
              <a:buSzPct val="160000"/>
              <a:buFont typeface="Arial" panose="020B0604020202020204" pitchFamily="34" charset="0"/>
              <a:buChar char="•"/>
            </a:pPr>
            <a:r>
              <a:rPr sz="2150" dirty="0">
                <a:solidFill>
                  <a:srgbClr val="181818"/>
                </a:solidFill>
                <a:latin typeface="Trebuchet MS"/>
                <a:cs typeface="Trebuchet MS"/>
              </a:rPr>
              <a:t>What are the pros and cons of an incentive like this?</a:t>
            </a:r>
            <a:endParaRPr sz="2150" dirty="0">
              <a:latin typeface="Trebuchet MS"/>
              <a:cs typeface="Trebuchet MS"/>
            </a:endParaRPr>
          </a:p>
          <a:p>
            <a:pPr marL="941070" indent="-342900">
              <a:spcBef>
                <a:spcPts val="1739"/>
              </a:spcBef>
              <a:buSzPct val="160000"/>
              <a:buFont typeface="Arial" panose="020B0604020202020204" pitchFamily="34" charset="0"/>
              <a:buChar char="•"/>
            </a:pPr>
            <a:r>
              <a:rPr sz="2150" dirty="0">
                <a:solidFill>
                  <a:srgbClr val="181818"/>
                </a:solidFill>
                <a:latin typeface="Trebuchet MS"/>
                <a:cs typeface="Trebuchet MS"/>
              </a:rPr>
              <a:t>What are the next steps?</a:t>
            </a:r>
            <a:endParaRPr sz="2150" dirty="0">
              <a:latin typeface="Trebuchet MS"/>
              <a:cs typeface="Trebuchet MS"/>
            </a:endParaRPr>
          </a:p>
        </p:txBody>
      </p:sp>
      <p:sp>
        <p:nvSpPr>
          <p:cNvPr id="11" name="object 16">
            <a:extLst>
              <a:ext uri="{FF2B5EF4-FFF2-40B4-BE49-F238E27FC236}">
                <a16:creationId xmlns:a16="http://schemas.microsoft.com/office/drawing/2014/main" id="{FE369E79-B138-2193-BDBA-5F7254A5D0E8}"/>
              </a:ext>
            </a:extLst>
          </p:cNvPr>
          <p:cNvSpPr txBox="1"/>
          <p:nvPr/>
        </p:nvSpPr>
        <p:spPr>
          <a:xfrm>
            <a:off x="19196050" y="10607675"/>
            <a:ext cx="617000" cy="319318"/>
          </a:xfrm>
          <a:prstGeom prst="rect">
            <a:avLst/>
          </a:prstGeom>
        </p:spPr>
        <p:txBody>
          <a:bodyPr vert="horz" wrap="square" lIns="0" tIns="11430" rIns="0" bIns="0" rtlCol="0">
            <a:spAutoFit/>
          </a:bodyPr>
          <a:lstStyle/>
          <a:p>
            <a:pPr marL="12700">
              <a:lnSpc>
                <a:spcPct val="100000"/>
              </a:lnSpc>
              <a:spcBef>
                <a:spcPts val="90"/>
              </a:spcBef>
            </a:pPr>
            <a:r>
              <a:rPr lang="en-US" sz="2000" dirty="0">
                <a:solidFill>
                  <a:schemeClr val="tx1"/>
                </a:solidFill>
                <a:latin typeface="Trebuchet MS"/>
                <a:cs typeface="Trebuchet MS"/>
              </a:rPr>
              <a:t>09</a:t>
            </a:r>
            <a:endParaRPr sz="2000" dirty="0">
              <a:solidFill>
                <a:schemeClr val="tx1"/>
              </a:solidFill>
              <a:latin typeface="Trebuchet MS"/>
              <a:cs typeface="Trebuchet MS"/>
            </a:endParaRPr>
          </a:p>
        </p:txBody>
      </p:sp>
      <p:sp>
        <p:nvSpPr>
          <p:cNvPr id="3" name="Holder 5">
            <a:extLst>
              <a:ext uri="{FF2B5EF4-FFF2-40B4-BE49-F238E27FC236}">
                <a16:creationId xmlns:a16="http://schemas.microsoft.com/office/drawing/2014/main" id="{2267EF46-1D2E-6E91-7790-49707751667C}"/>
              </a:ext>
            </a:extLst>
          </p:cNvPr>
          <p:cNvSpPr txBox="1">
            <a:spLocks/>
          </p:cNvSpPr>
          <p:nvPr/>
        </p:nvSpPr>
        <p:spPr>
          <a:xfrm>
            <a:off x="611548" y="10683875"/>
            <a:ext cx="4521517" cy="215444"/>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400" kern="12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rPr>
              <a:t>© 100-Day Advisors    MandAPlaybook.com</a:t>
            </a:r>
            <a:endParaRPr lang="en-US" sz="1400" dirty="0">
              <a:solidFill>
                <a:schemeClr val="tx1"/>
              </a:solidFill>
              <a:effectLst/>
              <a:latin typeface="Trebuchet MS" panose="020B070302020209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177</TotalTime>
  <Words>3144</Words>
  <Application>Microsoft Macintosh PowerPoint</Application>
  <PresentationFormat>Custom</PresentationFormat>
  <Paragraphs>263</Paragraphs>
  <Slides>20</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20</vt:i4>
      </vt:variant>
    </vt:vector>
  </HeadingPairs>
  <TitlesOfParts>
    <vt:vector size="27" baseType="lpstr">
      <vt:lpstr>Arial</vt:lpstr>
      <vt:lpstr>Calibri</vt:lpstr>
      <vt:lpstr>Century Gothic</vt:lpstr>
      <vt:lpstr>Poppins</vt:lpstr>
      <vt:lpstr>Times New Roman</vt:lpstr>
      <vt:lpstr>Trebuchet MS</vt:lpstr>
      <vt:lpstr>Office Theme</vt:lpstr>
      <vt:lpstr>POST-CLOSE STAFFING AND RETENTION PROCESS</vt:lpstr>
      <vt:lpstr>AGENDA</vt:lpstr>
      <vt:lpstr>TIMING DEPENDENCIES</vt:lpstr>
      <vt:lpstr>TIMING OF ANNOUNCEMENT OF TIER 1 ORG. DESIGN AND STAFFING DECISIONS</vt:lpstr>
      <vt:lpstr>PRE-CLOSE RETENTION INCENTIVES ACQUIRER</vt:lpstr>
      <vt:lpstr>SEVERANCE FOR ACQUIRER EMPLOYEES POST-CLOSE</vt:lpstr>
      <vt:lpstr>POST-CLOSE OUTPLACEMENT SERVICES</vt:lpstr>
      <vt:lpstr>TRANSITION INCENTIVES</vt:lpstr>
      <vt:lpstr>POST-CLOSE INCENTIVES LINKED TO SYNERGIES</vt:lpstr>
      <vt:lpstr>ORG. DESIGN, STAFFING, AND RETENTION INTERDEPENDENCIES</vt:lpstr>
      <vt:lpstr>INTERVIEW PROCESS</vt:lpstr>
      <vt:lpstr>TRANSITION AGREEMENTS</vt:lpstr>
      <vt:lpstr>SEVERANCE</vt:lpstr>
      <vt:lpstr>REDUCTIONS IN FORCE</vt:lpstr>
      <vt:lpstr>STAFFING Q&amp;A</vt:lpstr>
      <vt:lpstr>STAFFING Q&amp;A</vt:lpstr>
      <vt:lpstr>STAFFING Q&amp;A</vt:lpstr>
      <vt:lpstr>STAFFING Q&amp;A</vt:lpstr>
      <vt:lpstr>STAFFING DELIVERABLES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Merger Staffing and Retention cVN</dc:title>
  <dc:creator>Ebad uddin</dc:creator>
  <cp:lastModifiedBy>JOE ABERGER</cp:lastModifiedBy>
  <cp:revision>15</cp:revision>
  <dcterms:created xsi:type="dcterms:W3CDTF">2024-01-19T12:11:27Z</dcterms:created>
  <dcterms:modified xsi:type="dcterms:W3CDTF">2026-05-07T18:30:16Z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2024-01-19T00:00:00Z</vt:filetime>
  </property>
  <property fmtid="{D5CDD505-2E9C-101B-9397-08002B2CF9AE}" pid="3" name="Creator">
    <vt:lpwstr>Adobe Illustrator 26.0 (Windows)</vt:lpwstr>
  </property>
  <property fmtid="{D5CDD505-2E9C-101B-9397-08002B2CF9AE}" pid="4" name="LastSaved">
    <vt:filetime>2024-01-19T00:00:00Z</vt:filetime>
  </property>
  <property fmtid="{D5CDD505-2E9C-101B-9397-08002B2CF9AE}" pid="5" name="Producer">
    <vt:lpwstr>Adobe PDF library 16.03</vt:lpwstr>
  </property>
</Properties>
</file>